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1" r:id="rId1"/>
    <p:sldMasterId id="2147483875" r:id="rId2"/>
    <p:sldMasterId id="2147484098" r:id="rId3"/>
    <p:sldMasterId id="2147484405" r:id="rId4"/>
  </p:sldMasterIdLst>
  <p:notesMasterIdLst>
    <p:notesMasterId r:id="rId68"/>
  </p:notesMasterIdLst>
  <p:handoutMasterIdLst>
    <p:handoutMasterId r:id="rId69"/>
  </p:handoutMasterIdLst>
  <p:sldIdLst>
    <p:sldId id="842" r:id="rId5"/>
    <p:sldId id="843" r:id="rId6"/>
    <p:sldId id="664" r:id="rId7"/>
    <p:sldId id="775" r:id="rId8"/>
    <p:sldId id="776" r:id="rId9"/>
    <p:sldId id="777" r:id="rId10"/>
    <p:sldId id="778" r:id="rId11"/>
    <p:sldId id="779" r:id="rId12"/>
    <p:sldId id="780" r:id="rId13"/>
    <p:sldId id="781" r:id="rId14"/>
    <p:sldId id="782" r:id="rId15"/>
    <p:sldId id="783" r:id="rId16"/>
    <p:sldId id="784" r:id="rId17"/>
    <p:sldId id="785" r:id="rId18"/>
    <p:sldId id="786" r:id="rId19"/>
    <p:sldId id="787" r:id="rId20"/>
    <p:sldId id="788" r:id="rId21"/>
    <p:sldId id="789" r:id="rId22"/>
    <p:sldId id="840" r:id="rId23"/>
    <p:sldId id="790" r:id="rId24"/>
    <p:sldId id="791" r:id="rId25"/>
    <p:sldId id="792" r:id="rId26"/>
    <p:sldId id="793" r:id="rId27"/>
    <p:sldId id="794" r:id="rId28"/>
    <p:sldId id="795" r:id="rId29"/>
    <p:sldId id="796" r:id="rId30"/>
    <p:sldId id="797" r:id="rId31"/>
    <p:sldId id="798" r:id="rId32"/>
    <p:sldId id="799" r:id="rId33"/>
    <p:sldId id="800" r:id="rId34"/>
    <p:sldId id="801" r:id="rId35"/>
    <p:sldId id="802" r:id="rId36"/>
    <p:sldId id="803" r:id="rId37"/>
    <p:sldId id="804" r:id="rId38"/>
    <p:sldId id="805" r:id="rId39"/>
    <p:sldId id="806" r:id="rId40"/>
    <p:sldId id="807" r:id="rId41"/>
    <p:sldId id="808" r:id="rId42"/>
    <p:sldId id="809" r:id="rId43"/>
    <p:sldId id="810" r:id="rId44"/>
    <p:sldId id="811" r:id="rId45"/>
    <p:sldId id="812" r:id="rId46"/>
    <p:sldId id="813" r:id="rId47"/>
    <p:sldId id="814" r:id="rId48"/>
    <p:sldId id="815" r:id="rId49"/>
    <p:sldId id="816" r:id="rId50"/>
    <p:sldId id="817" r:id="rId51"/>
    <p:sldId id="818" r:id="rId52"/>
    <p:sldId id="819" r:id="rId53"/>
    <p:sldId id="820" r:id="rId54"/>
    <p:sldId id="821" r:id="rId55"/>
    <p:sldId id="827" r:id="rId56"/>
    <p:sldId id="828" r:id="rId57"/>
    <p:sldId id="829" r:id="rId58"/>
    <p:sldId id="830" r:id="rId59"/>
    <p:sldId id="831" r:id="rId60"/>
    <p:sldId id="832" r:id="rId61"/>
    <p:sldId id="834" r:id="rId62"/>
    <p:sldId id="835" r:id="rId63"/>
    <p:sldId id="836" r:id="rId64"/>
    <p:sldId id="837" r:id="rId65"/>
    <p:sldId id="838" r:id="rId66"/>
    <p:sldId id="633" r:id="rId67"/>
  </p:sldIdLst>
  <p:sldSz cx="9144000" cy="6858000" type="screen4x3"/>
  <p:notesSz cx="6761163" cy="9931400"/>
  <p:defaultTextStyle>
    <a:defPPr>
      <a:defRPr lang="en-GB"/>
    </a:defPPr>
    <a:lvl1pPr algn="l" rtl="0" fontAlgn="base">
      <a:spcBef>
        <a:spcPct val="0"/>
      </a:spcBef>
      <a:spcAft>
        <a:spcPct val="0"/>
      </a:spcAft>
      <a:defRPr sz="9600"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sz="9600"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sz="9600"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sz="9600"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sz="9600" b="1" kern="1200">
        <a:solidFill>
          <a:schemeClr val="tx1"/>
        </a:solidFill>
        <a:latin typeface="Tahoma" pitchFamily="34" charset="0"/>
        <a:ea typeface="宋体" pitchFamily="2" charset="-122"/>
        <a:cs typeface="+mn-cs"/>
      </a:defRPr>
    </a:lvl5pPr>
    <a:lvl6pPr marL="2286000" algn="l" defTabSz="914400" rtl="0" eaLnBrk="1" latinLnBrk="0" hangingPunct="1">
      <a:defRPr sz="9600" b="1" kern="1200">
        <a:solidFill>
          <a:schemeClr val="tx1"/>
        </a:solidFill>
        <a:latin typeface="Tahoma" pitchFamily="34" charset="0"/>
        <a:ea typeface="宋体" pitchFamily="2" charset="-122"/>
        <a:cs typeface="+mn-cs"/>
      </a:defRPr>
    </a:lvl6pPr>
    <a:lvl7pPr marL="2743200" algn="l" defTabSz="914400" rtl="0" eaLnBrk="1" latinLnBrk="0" hangingPunct="1">
      <a:defRPr sz="9600" b="1" kern="1200">
        <a:solidFill>
          <a:schemeClr val="tx1"/>
        </a:solidFill>
        <a:latin typeface="Tahoma" pitchFamily="34" charset="0"/>
        <a:ea typeface="宋体" pitchFamily="2" charset="-122"/>
        <a:cs typeface="+mn-cs"/>
      </a:defRPr>
    </a:lvl7pPr>
    <a:lvl8pPr marL="3200400" algn="l" defTabSz="914400" rtl="0" eaLnBrk="1" latinLnBrk="0" hangingPunct="1">
      <a:defRPr sz="9600" b="1" kern="1200">
        <a:solidFill>
          <a:schemeClr val="tx1"/>
        </a:solidFill>
        <a:latin typeface="Tahoma" pitchFamily="34" charset="0"/>
        <a:ea typeface="宋体" pitchFamily="2" charset="-122"/>
        <a:cs typeface="+mn-cs"/>
      </a:defRPr>
    </a:lvl8pPr>
    <a:lvl9pPr marL="3657600" algn="l" defTabSz="914400" rtl="0" eaLnBrk="1" latinLnBrk="0" hangingPunct="1">
      <a:defRPr sz="9600"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BVT" initials="A" lastIdx="1" clrIdx="0">
    <p:extLst>
      <p:ext uri="{19B8F6BF-5375-455C-9EA6-DF929625EA0E}">
        <p15:presenceInfo xmlns:p15="http://schemas.microsoft.com/office/powerpoint/2012/main" userId="AutoBV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51C"/>
    <a:srgbClr val="D9ECFF"/>
    <a:srgbClr val="000066"/>
    <a:srgbClr val="000000"/>
    <a:srgbClr val="C0051C"/>
    <a:srgbClr val="D4F127"/>
    <a:srgbClr val="CCFFCC"/>
    <a:srgbClr val="ECD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5" autoAdjust="0"/>
    <p:restoredTop sz="84068" autoAdjust="0"/>
  </p:normalViewPr>
  <p:slideViewPr>
    <p:cSldViewPr snapToGrid="0">
      <p:cViewPr varScale="1">
        <p:scale>
          <a:sx n="96" d="100"/>
          <a:sy n="96" d="100"/>
        </p:scale>
        <p:origin x="1432" y="6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66" d="100"/>
        <a:sy n="66" d="100"/>
      </p:scale>
      <p:origin x="0" y="4038"/>
    </p:cViewPr>
  </p:sorterViewPr>
  <p:notesViewPr>
    <p:cSldViewPr snapToGrid="0">
      <p:cViewPr>
        <p:scale>
          <a:sx n="100" d="100"/>
          <a:sy n="100" d="100"/>
        </p:scale>
        <p:origin x="-1278" y="1224"/>
      </p:cViewPr>
      <p:guideLst>
        <p:guide orient="horz" pos="3128"/>
        <p:guide pos="213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40.xml"/><Relationship Id="rId3" Type="http://schemas.openxmlformats.org/officeDocument/2006/relationships/slide" Target="slides/slide10.xml"/><Relationship Id="rId7" Type="http://schemas.openxmlformats.org/officeDocument/2006/relationships/slide" Target="slides/slide38.xml"/><Relationship Id="rId2" Type="http://schemas.openxmlformats.org/officeDocument/2006/relationships/slide" Target="slides/slide7.xml"/><Relationship Id="rId1" Type="http://schemas.openxmlformats.org/officeDocument/2006/relationships/slide" Target="slides/slide4.xml"/><Relationship Id="rId6" Type="http://schemas.openxmlformats.org/officeDocument/2006/relationships/slide" Target="slides/slide13.xml"/><Relationship Id="rId5" Type="http://schemas.openxmlformats.org/officeDocument/2006/relationships/slide" Target="slides/slide12.xml"/><Relationship Id="rId4" Type="http://schemas.openxmlformats.org/officeDocument/2006/relationships/slide" Target="slides/slide11.xml"/><Relationship Id="rId9"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1" name="Rectangle 3"/>
          <p:cNvSpPr>
            <a:spLocks noGrp="1" noChangeArrowheads="1"/>
          </p:cNvSpPr>
          <p:nvPr>
            <p:ph type="dt" sz="quarter"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2" name="Rectangle 4"/>
          <p:cNvSpPr>
            <a:spLocks noGrp="1" noChangeArrowheads="1"/>
          </p:cNvSpPr>
          <p:nvPr>
            <p:ph type="ftr" sz="quarter" idx="2"/>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3" name="Rectangle 5"/>
          <p:cNvSpPr>
            <a:spLocks noGrp="1" noChangeArrowheads="1"/>
          </p:cNvSpPr>
          <p:nvPr>
            <p:ph type="sldNum" sz="quarter" idx="3"/>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fld id="{8A4025BF-74EC-4CAA-98EB-A239F66C5821}" type="slidenum">
              <a:rPr lang="zh-CN" altLang="en-GB"/>
              <a:pPr>
                <a:defRPr/>
              </a:pPr>
              <a:t>‹#›</a:t>
            </a:fld>
            <a:endParaRPr lang="en-GB" altLang="zh-CN"/>
          </a:p>
        </p:txBody>
      </p:sp>
    </p:spTree>
    <p:extLst>
      <p:ext uri="{BB962C8B-B14F-4D97-AF65-F5344CB8AC3E}">
        <p14:creationId xmlns:p14="http://schemas.microsoft.com/office/powerpoint/2010/main" val="1445251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19" name="Rectangle 3"/>
          <p:cNvSpPr>
            <a:spLocks noGrp="1" noChangeArrowheads="1"/>
          </p:cNvSpPr>
          <p:nvPr>
            <p:ph type="dt"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16388" name="Rectangle 4"/>
          <p:cNvSpPr>
            <a:spLocks noGrp="1" noRot="1" noChangeAspect="1" noChangeArrowheads="1" noTextEdit="1"/>
          </p:cNvSpPr>
          <p:nvPr>
            <p:ph type="sldImg" idx="2"/>
          </p:nvPr>
        </p:nvSpPr>
        <p:spPr bwMode="auto">
          <a:xfrm>
            <a:off x="898525" y="744538"/>
            <a:ext cx="4965700" cy="3724275"/>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01700" y="4718050"/>
            <a:ext cx="4957763" cy="4468813"/>
          </a:xfrm>
          <a:prstGeom prst="rect">
            <a:avLst/>
          </a:prstGeom>
          <a:noFill/>
          <a:ln>
            <a:noFill/>
          </a:ln>
          <a:effectLst/>
          <a:extLst/>
        </p:spPr>
        <p:txBody>
          <a:bodyPr vert="horz" wrap="square" lIns="91730" tIns="45865" rIns="91730" bIns="45865" numCol="1" anchor="t" anchorCtr="0" compatLnSpc="1">
            <a:prstTxWarp prst="textNoShape">
              <a:avLst/>
            </a:prstTxWarp>
          </a:bodyPr>
          <a:lstStyle/>
          <a:p>
            <a:pPr lvl="0"/>
            <a:r>
              <a:rPr lang="en-GB" altLang="zh-CN" noProof="0"/>
              <a:t>Click to edit Master text styles</a:t>
            </a:r>
          </a:p>
          <a:p>
            <a:pPr lvl="1"/>
            <a:r>
              <a:rPr lang="en-GB" altLang="zh-CN" noProof="0"/>
              <a:t>Second level</a:t>
            </a:r>
          </a:p>
          <a:p>
            <a:pPr lvl="2"/>
            <a:r>
              <a:rPr lang="en-GB" altLang="zh-CN" noProof="0"/>
              <a:t>Third level</a:t>
            </a:r>
          </a:p>
          <a:p>
            <a:pPr lvl="3"/>
            <a:r>
              <a:rPr lang="en-GB" altLang="zh-CN" noProof="0"/>
              <a:t>Fourth level</a:t>
            </a:r>
          </a:p>
          <a:p>
            <a:pPr lvl="4"/>
            <a:r>
              <a:rPr lang="en-GB" altLang="zh-CN" noProof="0"/>
              <a:t>Fifth level</a:t>
            </a:r>
          </a:p>
        </p:txBody>
      </p:sp>
      <p:sp>
        <p:nvSpPr>
          <p:cNvPr id="9222" name="Rectangle 6"/>
          <p:cNvSpPr>
            <a:spLocks noGrp="1" noChangeArrowheads="1"/>
          </p:cNvSpPr>
          <p:nvPr>
            <p:ph type="ftr" sz="quarter" idx="4"/>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23" name="Rectangle 7"/>
          <p:cNvSpPr>
            <a:spLocks noGrp="1" noChangeArrowheads="1"/>
          </p:cNvSpPr>
          <p:nvPr>
            <p:ph type="sldNum" sz="quarter" idx="5"/>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fld id="{3E54DB15-DE16-45AB-B65A-1B1E996647E8}" type="slidenum">
              <a:rPr lang="zh-CN" altLang="en-GB"/>
              <a:pPr>
                <a:defRPr/>
              </a:pPr>
              <a:t>‹#›</a:t>
            </a:fld>
            <a:endParaRPr lang="en-GB" altLang="zh-CN"/>
          </a:p>
        </p:txBody>
      </p:sp>
    </p:spTree>
    <p:extLst>
      <p:ext uri="{BB962C8B-B14F-4D97-AF65-F5344CB8AC3E}">
        <p14:creationId xmlns:p14="http://schemas.microsoft.com/office/powerpoint/2010/main" val="9767037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ln>
            <a:miter lim="800000"/>
            <a:headEnd/>
            <a:tailEnd/>
          </a:ln>
        </p:spPr>
        <p:txBody>
          <a:bodyPr/>
          <a:lstStyle/>
          <a:p>
            <a:pPr>
              <a:defRPr/>
            </a:pPr>
            <a:fld id="{47368F57-C3D9-4B41-83CB-1EB341CA6EAC}" type="slidenum">
              <a:rPr lang="zh-CN" altLang="en-GB" smtClean="0"/>
              <a:pPr>
                <a:defRPr/>
              </a:pPr>
              <a:t>0</a:t>
            </a:fld>
            <a:endParaRPr lang="en-GB"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8368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a:latin typeface="Arial" panose="020B0604020202020204" pitchFamily="34" charset="0"/>
              </a:rPr>
              <a:t>从上图中，可以看出，传播模式</a:t>
            </a:r>
            <a:r>
              <a:rPr lang="en-US" altLang="zh-CN">
                <a:latin typeface="Arial" panose="020B0604020202020204" pitchFamily="34" charset="0"/>
              </a:rPr>
              <a:t>1</a:t>
            </a:r>
            <a:r>
              <a:rPr lang="zh-CN" altLang="zh-CN">
                <a:latin typeface="Arial" panose="020B0604020202020204" pitchFamily="34" charset="0"/>
              </a:rPr>
              <a:t>经突发</a:t>
            </a:r>
            <a:r>
              <a:rPr lang="en-US" altLang="zh-CN">
                <a:latin typeface="Arial" panose="020B0604020202020204" pitchFamily="34" charset="0"/>
              </a:rPr>
              <a:t>E</a:t>
            </a:r>
            <a:r>
              <a:rPr lang="zh-CN" altLang="zh-CN">
                <a:latin typeface="Arial" panose="020B0604020202020204" pitchFamily="34" charset="0"/>
              </a:rPr>
              <a:t>层反射一次，天底指向角</a:t>
            </a:r>
            <a:r>
              <a:rPr lang="en-US" altLang="zh-CN">
                <a:latin typeface="Arial" panose="020B0604020202020204" pitchFamily="34" charset="0"/>
              </a:rPr>
              <a:t>75</a:t>
            </a:r>
            <a:r>
              <a:rPr lang="zh-CN" altLang="zh-CN">
                <a:latin typeface="Arial" panose="020B0604020202020204" pitchFamily="34" charset="0"/>
              </a:rPr>
              <a:t>°左右，这就意味着天线仰角小于</a:t>
            </a:r>
            <a:r>
              <a:rPr lang="en-US" altLang="zh-CN">
                <a:latin typeface="Arial" panose="020B0604020202020204" pitchFamily="34" charset="0"/>
              </a:rPr>
              <a:t>1</a:t>
            </a:r>
            <a:r>
              <a:rPr lang="zh-CN" altLang="zh-CN">
                <a:latin typeface="Arial" panose="020B0604020202020204" pitchFamily="34" charset="0"/>
              </a:rPr>
              <a:t>°，造成大气闪烁衰减变化比较明显。而经突发</a:t>
            </a:r>
            <a:r>
              <a:rPr lang="en-US" altLang="zh-CN">
                <a:latin typeface="Arial" panose="020B0604020202020204" pitchFamily="34" charset="0"/>
              </a:rPr>
              <a:t>E</a:t>
            </a:r>
            <a:r>
              <a:rPr lang="zh-CN" altLang="zh-CN">
                <a:latin typeface="Arial" panose="020B0604020202020204" pitchFamily="34" charset="0"/>
              </a:rPr>
              <a:t>层反射两次将大大增加路径损耗和信道的畸变。另外，湿热地区大气闪烁比其他地区高出几十分贝。因此，总体来说，</a:t>
            </a:r>
            <a:r>
              <a:rPr lang="en-US" altLang="zh-CN">
                <a:latin typeface="Arial" panose="020B0604020202020204" pitchFamily="34" charset="0"/>
              </a:rPr>
              <a:t>VHF</a:t>
            </a:r>
            <a:r>
              <a:rPr lang="zh-CN" altLang="zh-CN">
                <a:latin typeface="Arial" panose="020B0604020202020204" pitchFamily="34" charset="0"/>
              </a:rPr>
              <a:t>频段将电离层进行天波传输，虽然理论上可行，但是实际工程上实现比较困难。</a:t>
            </a:r>
            <a:endParaRPr lang="en-US" altLang="zh-CN">
              <a:latin typeface="Arial" panose="020B0604020202020204" pitchFamily="34" charset="0"/>
            </a:endParaRPr>
          </a:p>
          <a:p>
            <a:pPr eaLnBrk="1" hangingPunct="1"/>
            <a:r>
              <a:rPr lang="zh-CN" altLang="zh-CN">
                <a:latin typeface="Arial" panose="020B0604020202020204" pitchFamily="34" charset="0"/>
              </a:rPr>
              <a:t>海上短波的传播因海水对其电波的吸收小得多，使其传播距离要比陆地上短波地表面波的传播距离远得多，从而保证了其海上</a:t>
            </a:r>
            <a:r>
              <a:rPr lang="en-US" altLang="zh-CN">
                <a:latin typeface="Arial" panose="020B0604020202020204" pitchFamily="34" charset="0"/>
              </a:rPr>
              <a:t>200km</a:t>
            </a:r>
            <a:r>
              <a:rPr lang="zh-CN" altLang="zh-CN">
                <a:latin typeface="Arial" panose="020B0604020202020204" pitchFamily="34" charset="0"/>
              </a:rPr>
              <a:t>的通信距离的要求。</a:t>
            </a:r>
            <a:endParaRPr lang="en-US" altLang="zh-CN">
              <a:latin typeface="Arial" panose="020B0604020202020204" pitchFamily="34" charset="0"/>
            </a:endParaRPr>
          </a:p>
          <a:p>
            <a:pPr eaLnBrk="1" hangingPunct="1"/>
            <a:r>
              <a:rPr lang="zh-CN" altLang="zh-CN">
                <a:latin typeface="Arial" panose="020B0604020202020204" pitchFamily="34" charset="0"/>
              </a:rPr>
              <a:t>由于地表面波不涉及电离层，仅与地面性质有关，因而地表面波稳定可靠，信号场强具有与时间、季节无关的明显特征。</a:t>
            </a:r>
            <a:endParaRPr lang="zh-CN" altLang="en-US">
              <a:latin typeface="Arial" panose="020B0604020202020204" pitchFamily="34" charset="0"/>
            </a:endParaRPr>
          </a:p>
        </p:txBody>
      </p:sp>
      <p:sp>
        <p:nvSpPr>
          <p:cNvPr id="63492"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B0231A-64AF-4DD7-B636-B072FF0DA935}" type="slidenum">
              <a:rPr lang="zh-CN" altLang="en-US">
                <a:solidFill>
                  <a:srgbClr val="000000"/>
                </a:solidFill>
              </a:rPr>
              <a:pPr eaLnBrk="1" hangingPunct="1"/>
              <a:t>52</a:t>
            </a:fld>
            <a:endParaRPr lang="en-US" altLang="zh-CN">
              <a:solidFill>
                <a:srgbClr val="000000"/>
              </a:solidFill>
            </a:endParaRPr>
          </a:p>
        </p:txBody>
      </p:sp>
    </p:spTree>
    <p:extLst>
      <p:ext uri="{BB962C8B-B14F-4D97-AF65-F5344CB8AC3E}">
        <p14:creationId xmlns:p14="http://schemas.microsoft.com/office/powerpoint/2010/main" val="349618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65540"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74870DF-79C4-4DB4-B75B-4DBBC44A02FF}" type="slidenum">
              <a:rPr lang="zh-CN" altLang="en-US">
                <a:solidFill>
                  <a:srgbClr val="000000"/>
                </a:solidFill>
              </a:rPr>
              <a:pPr eaLnBrk="1" hangingPunct="1"/>
              <a:t>53</a:t>
            </a:fld>
            <a:endParaRPr lang="en-US" altLang="zh-CN">
              <a:solidFill>
                <a:srgbClr val="000000"/>
              </a:solidFill>
            </a:endParaRPr>
          </a:p>
        </p:txBody>
      </p:sp>
    </p:spTree>
    <p:extLst>
      <p:ext uri="{BB962C8B-B14F-4D97-AF65-F5344CB8AC3E}">
        <p14:creationId xmlns:p14="http://schemas.microsoft.com/office/powerpoint/2010/main" val="866877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58</a:t>
            </a:fld>
            <a:endParaRPr lang="en-GB" altLang="zh-CN"/>
          </a:p>
        </p:txBody>
      </p:sp>
    </p:spTree>
    <p:extLst>
      <p:ext uri="{BB962C8B-B14F-4D97-AF65-F5344CB8AC3E}">
        <p14:creationId xmlns:p14="http://schemas.microsoft.com/office/powerpoint/2010/main" val="401983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59</a:t>
            </a:fld>
            <a:endParaRPr lang="en-GB" altLang="zh-CN"/>
          </a:p>
        </p:txBody>
      </p:sp>
    </p:spTree>
    <p:extLst>
      <p:ext uri="{BB962C8B-B14F-4D97-AF65-F5344CB8AC3E}">
        <p14:creationId xmlns:p14="http://schemas.microsoft.com/office/powerpoint/2010/main" val="263865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61</a:t>
            </a:fld>
            <a:endParaRPr lang="en-GB" altLang="zh-CN"/>
          </a:p>
        </p:txBody>
      </p:sp>
    </p:spTree>
    <p:extLst>
      <p:ext uri="{BB962C8B-B14F-4D97-AF65-F5344CB8AC3E}">
        <p14:creationId xmlns:p14="http://schemas.microsoft.com/office/powerpoint/2010/main" val="362811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buClr>
                <a:srgbClr val="0000FF"/>
              </a:buClr>
              <a:defRPr/>
            </a:pPr>
            <a:fld id="{3AE51F0C-570E-4CF2-8F67-DFF0AA368775}" type="slidenum">
              <a:rPr lang="zh-CN" altLang="en-GB">
                <a:solidFill>
                  <a:prstClr val="black"/>
                </a:solidFill>
              </a:rPr>
              <a:pPr>
                <a:buClr>
                  <a:srgbClr val="0000FF"/>
                </a:buClr>
                <a:defRPr/>
              </a:pPr>
              <a:t>62</a:t>
            </a:fld>
            <a:endParaRPr lang="en-GB" altLang="zh-CN">
              <a:solidFill>
                <a:prstClr val="black"/>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02499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9144000" cy="6858000"/>
            <a:chOff x="0" y="0"/>
            <a:chExt cx="5760" cy="4320"/>
          </a:xfrm>
        </p:grpSpPr>
        <p:grpSp>
          <p:nvGrpSpPr>
            <p:cNvPr id="5"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outerShdw>
                  </a:effectLst>
                </a:endParaRPr>
              </a:p>
            </p:txBody>
          </p:sp>
          <p:grpSp>
            <p:nvGrpSpPr>
              <p:cNvPr id="16"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6"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nvGrpSpPr>
            <p:cNvPr id="7"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1331" name="Rectangle 1091"/>
          <p:cNvSpPr>
            <a:spLocks noGrp="1" noChangeArrowheads="1"/>
          </p:cNvSpPr>
          <p:nvPr>
            <p:ph type="ctrTitle" hasCustomPrompt="1"/>
          </p:nvPr>
        </p:nvSpPr>
        <p:spPr>
          <a:xfrm>
            <a:off x="990600" y="1752600"/>
            <a:ext cx="7772400" cy="1143000"/>
          </a:xfrm>
        </p:spPr>
        <p:txBody>
          <a:bodyPr/>
          <a:lstStyle>
            <a:lvl1pPr>
              <a:defRPr sz="6600" b="0">
                <a:solidFill>
                  <a:srgbClr val="C00000"/>
                </a:solidFill>
              </a:defRPr>
            </a:lvl1pPr>
          </a:lstStyle>
          <a:p>
            <a:pPr lvl="0"/>
            <a:r>
              <a:rPr kumimoji="0" lang="zh-CN" altLang="en-US" sz="6600" b="1" i="0" u="none" strike="noStrike" kern="0" cap="none" spc="0" normalizeH="0" baseline="0" noProof="0" dirty="0">
                <a:ln>
                  <a:noFill/>
                </a:ln>
                <a:solidFill>
                  <a:srgbClr val="C00000"/>
                </a:solidFill>
                <a:effectLst/>
                <a:uLnTx/>
                <a:uFillTx/>
                <a:latin typeface="+mj-lt"/>
                <a:ea typeface="大黑体" charset="-122"/>
                <a:cs typeface="+mj-cs"/>
              </a:rPr>
              <a:t>性  能</a:t>
            </a:r>
            <a:endParaRPr lang="en-GB" altLang="zh-CN" noProof="0" dirty="0"/>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en-GB" altLang="zh-CN" noProof="0" dirty="0"/>
              <a:t>Click to edit Master subtitle style</a:t>
            </a:r>
          </a:p>
        </p:txBody>
      </p:sp>
      <p:sp>
        <p:nvSpPr>
          <p:cNvPr id="69" name="Rectangle 1093"/>
          <p:cNvSpPr>
            <a:spLocks noGrp="1" noChangeArrowheads="1"/>
          </p:cNvSpPr>
          <p:nvPr>
            <p:ph type="dt" sz="quarter" idx="10"/>
          </p:nvPr>
        </p:nvSpPr>
        <p:spPr/>
        <p:txBody>
          <a:bodyPr/>
          <a:lstStyle>
            <a:lvl1pPr>
              <a:defRPr/>
            </a:lvl1pPr>
          </a:lstStyle>
          <a:p>
            <a:pPr>
              <a:defRPr/>
            </a:pPr>
            <a:endParaRPr lang="en-GB" altLang="zh-CN"/>
          </a:p>
        </p:txBody>
      </p:sp>
      <p:sp>
        <p:nvSpPr>
          <p:cNvPr id="70" name="Rectangle 1094"/>
          <p:cNvSpPr>
            <a:spLocks noGrp="1" noChangeArrowheads="1"/>
          </p:cNvSpPr>
          <p:nvPr>
            <p:ph type="ftr" sz="quarter" idx="11"/>
          </p:nvPr>
        </p:nvSpPr>
        <p:spPr/>
        <p:txBody>
          <a:bodyPr/>
          <a:lstStyle>
            <a:lvl1pPr>
              <a:defRPr/>
            </a:lvl1pPr>
          </a:lstStyle>
          <a:p>
            <a:pPr>
              <a:defRPr/>
            </a:pPr>
            <a:endParaRPr lang="en-GB" altLang="zh-CN"/>
          </a:p>
        </p:txBody>
      </p:sp>
      <p:sp>
        <p:nvSpPr>
          <p:cNvPr id="71" name="Rectangle 1095"/>
          <p:cNvSpPr>
            <a:spLocks noGrp="1" noChangeArrowheads="1"/>
          </p:cNvSpPr>
          <p:nvPr>
            <p:ph type="sldNum" sz="quarter" idx="12"/>
          </p:nvPr>
        </p:nvSpPr>
        <p:spPr/>
        <p:txBody>
          <a:bodyPr/>
          <a:lstStyle>
            <a:lvl1pPr>
              <a:defRPr/>
            </a:lvl1pPr>
          </a:lstStyle>
          <a:p>
            <a:pPr>
              <a:defRPr/>
            </a:pPr>
            <a:fld id="{72B440EF-8F2B-4DC1-A99A-4D5E5739E338}" type="slidenum">
              <a:rPr lang="zh-CN" altLang="en-GB"/>
              <a:pPr>
                <a:defRPr/>
              </a:pPr>
              <a:t>‹#›</a:t>
            </a:fld>
            <a:endParaRPr lang="en-GB"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343A53E-69BF-4C74-8F18-0FA2C5567388}" type="slidenum">
              <a:rPr lang="zh-CN" altLang="en-GB"/>
              <a:pPr>
                <a:defRPr/>
              </a:pPr>
              <a:t>‹#›</a:t>
            </a:fld>
            <a:endParaRPr lang="en-GB"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2B2189E9-6EEA-4755-B1A7-89C9A0B6BA8B}" type="slidenum">
              <a:rPr lang="zh-CN" altLang="en-GB"/>
              <a:pPr>
                <a:defRPr/>
              </a:pPr>
              <a:t>‹#›</a:t>
            </a:fld>
            <a:endParaRPr lang="en-GB"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5C6D1B7B-E6F2-493F-B882-1A5B8A338BB2}" type="slidenum">
              <a:rPr lang="zh-CN" altLang="en-GB"/>
              <a:pPr>
                <a:defRPr/>
              </a:pPr>
              <a:t>‹#›</a:t>
            </a:fld>
            <a:endParaRPr lang="en-GB"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D29F90FD-0863-47A3-8DFB-3D861AED5ACC}" type="slidenum">
              <a:rPr lang="zh-CN" altLang="en-GB"/>
              <a:pPr>
                <a:defRPr/>
              </a:pPr>
              <a:t>‹#›</a:t>
            </a:fld>
            <a:endParaRPr lang="en-GB"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3657600"/>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52A425A-566B-4A8B-9020-754C9765E48E}" type="slidenum">
              <a:rPr lang="en-US" altLang="zh-CN"/>
              <a:pPr/>
              <a:t>‹#›</a:t>
            </a:fld>
            <a:endParaRPr lang="en-US" altLang="zh-CN"/>
          </a:p>
        </p:txBody>
      </p:sp>
    </p:spTree>
    <p:extLst>
      <p:ext uri="{BB962C8B-B14F-4D97-AF65-F5344CB8AC3E}">
        <p14:creationId xmlns:p14="http://schemas.microsoft.com/office/powerpoint/2010/main" val="2361129560"/>
      </p:ext>
    </p:extLst>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23825"/>
            <a:ext cx="7772400" cy="1143000"/>
          </a:xfrm>
        </p:spPr>
        <p:txBody>
          <a:bodyPr/>
          <a:lstStyle>
            <a:lvl1pPr>
              <a:defRPr sz="4800" b="1">
                <a:solidFill>
                  <a:srgbClr val="002060"/>
                </a:solidFill>
                <a:ea typeface="大黑体"/>
              </a:defRPr>
            </a:lvl1pPr>
          </a:lstStyle>
          <a:p>
            <a:r>
              <a:rPr lang="zh-CN" altLang="en-US" dirty="0"/>
              <a:t>单击此处编辑母版标题样式</a:t>
            </a:r>
          </a:p>
        </p:txBody>
      </p:sp>
      <p:sp>
        <p:nvSpPr>
          <p:cNvPr id="3" name="文本占位符 2"/>
          <p:cNvSpPr>
            <a:spLocks noGrp="1"/>
          </p:cNvSpPr>
          <p:nvPr>
            <p:ph type="body" sz="half" idx="1" hasCustomPrompt="1"/>
          </p:nvPr>
        </p:nvSpPr>
        <p:spPr>
          <a:xfrm>
            <a:off x="6858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46482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sz="3200"/>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27149652"/>
      </p:ext>
    </p:extLst>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75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86200"/>
            <a:ext cx="3810000" cy="175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FB5766E6-C5A5-4732-8437-513603F15961}" type="slidenum">
              <a:rPr lang="en-US" altLang="zh-CN"/>
              <a:pPr/>
              <a:t>‹#›</a:t>
            </a:fld>
            <a:endParaRPr lang="en-US" altLang="zh-CN"/>
          </a:p>
        </p:txBody>
      </p:sp>
    </p:spTree>
    <p:extLst>
      <p:ext uri="{BB962C8B-B14F-4D97-AF65-F5344CB8AC3E}">
        <p14:creationId xmlns:p14="http://schemas.microsoft.com/office/powerpoint/2010/main" val="1929773457"/>
      </p:ext>
    </p:extLst>
  </p:cSld>
  <p:clrMapOvr>
    <a:masterClrMapping/>
  </p:clrMapOvr>
  <p:transition>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331" name="Rectangle 1091"/>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en-GB" altLang="zh-CN"/>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endParaRPr lang="en-GB" altLang="zh-CN"/>
          </a:p>
        </p:txBody>
      </p:sp>
      <p:sp>
        <p:nvSpPr>
          <p:cNvPr id="4"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US" altLang="zh-CN"/>
          </a:p>
        </p:txBody>
      </p:sp>
      <p:sp>
        <p:nvSpPr>
          <p:cNvPr id="5" name="Rectangle 1094"/>
          <p:cNvSpPr>
            <a:spLocks noGrp="1" noChangeArrowheads="1"/>
          </p:cNvSpPr>
          <p:nvPr>
            <p:ph type="ftr" sz="quarter" idx="11"/>
          </p:nvPr>
        </p:nvSpPr>
        <p:spPr/>
        <p:txBody>
          <a:bodyPr/>
          <a:lstStyle>
            <a:lvl1pPr>
              <a:defRPr/>
            </a:lvl1pPr>
          </a:lstStyle>
          <a:p>
            <a:pPr>
              <a:defRPr/>
            </a:pPr>
            <a:endParaRPr lang="en-US" altLang="zh-CN"/>
          </a:p>
        </p:txBody>
      </p:sp>
      <p:sp>
        <p:nvSpPr>
          <p:cNvPr id="6" name="Rectangle 1095"/>
          <p:cNvSpPr>
            <a:spLocks noGrp="1" noChangeArrowheads="1"/>
          </p:cNvSpPr>
          <p:nvPr>
            <p:ph type="sldNum" sz="quarter" idx="12"/>
          </p:nvPr>
        </p:nvSpPr>
        <p:spPr>
          <a:xfrm>
            <a:off x="6553200" y="6248400"/>
            <a:ext cx="1905000" cy="457200"/>
          </a:xfrm>
        </p:spPr>
        <p:txBody>
          <a:bodyPr/>
          <a:lstStyle>
            <a:lvl1pPr>
              <a:defRPr/>
            </a:lvl1pPr>
          </a:lstStyle>
          <a:p>
            <a:pPr>
              <a:defRPr/>
            </a:pPr>
            <a:fld id="{07F8B010-134F-4E0E-9A31-5E7F0040C157}" type="slidenum">
              <a:rPr lang="en-US" altLang="zh-CN"/>
              <a:pPr>
                <a:defRPr/>
              </a:pPr>
              <a:t>‹#›</a:t>
            </a:fld>
            <a:endParaRPr lang="en-US" altLang="zh-CN"/>
          </a:p>
        </p:txBody>
      </p:sp>
    </p:spTree>
  </p:cSld>
  <p:clrMapOvr>
    <a:masterClrMapping/>
  </p:clrMapOvr>
  <p:transition advTm="12468"/>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itchFamily="18" charset="0"/>
                <a:ea typeface="黑体" pitchFamily="49"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ea typeface="黑体" pitchFamily="49" charset="-122"/>
              </a:defRPr>
            </a:lvl1pPr>
            <a:lvl2pPr>
              <a:defRPr baseline="0">
                <a:latin typeface="Times New Roman" pitchFamily="18" charset="0"/>
                <a:ea typeface="黑体" pitchFamily="49" charset="-122"/>
              </a:defRPr>
            </a:lvl2pPr>
            <a:lvl3pPr>
              <a:defRPr baseline="0">
                <a:latin typeface="Times New Roman" pitchFamily="18" charset="0"/>
                <a:ea typeface="黑体" pitchFamily="49" charset="-122"/>
              </a:defRPr>
            </a:lvl3pPr>
            <a:lvl4pPr>
              <a:defRPr baseline="0">
                <a:latin typeface="Times New Roman" pitchFamily="18" charset="0"/>
                <a:ea typeface="黑体" pitchFamily="49" charset="-122"/>
              </a:defRPr>
            </a:lvl4pPr>
            <a:lvl5pPr>
              <a:defRPr baseline="0">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8E06AC19-0022-4278-AF62-3DEF4BE6CAD6}" type="slidenum">
              <a:rPr lang="en-US" altLang="zh-CN"/>
              <a:pPr>
                <a:defRPr/>
              </a:pPr>
              <a:t>‹#›</a:t>
            </a:fld>
            <a:endParaRPr lang="en-US" altLang="zh-CN"/>
          </a:p>
        </p:txBody>
      </p:sp>
    </p:spTree>
  </p:cSld>
  <p:clrMapOvr>
    <a:masterClrMapping/>
  </p:clrMapOvr>
  <p:transition advTm="12468"/>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37F0D9F3-FAF8-4280-B4DD-A75A73F53C6E}" type="slidenum">
              <a:rPr lang="en-US" altLang="zh-CN"/>
              <a:pPr>
                <a:defRPr/>
              </a:pPr>
              <a:t>‹#›</a:t>
            </a:fld>
            <a:endParaRPr lang="en-US" altLang="zh-CN"/>
          </a:p>
        </p:txBody>
      </p:sp>
    </p:spTree>
  </p:cSld>
  <p:clrMapOvr>
    <a:masterClrMapping/>
  </p:clrMapOvr>
  <p:transition advTm="12468"/>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0" lang="zh-CN" altLang="en-US" sz="4800" b="1" i="0" u="none" strike="noStrike" kern="0" cap="none" spc="0" normalizeH="0" baseline="0" noProof="0" dirty="0">
                <a:ln>
                  <a:noFill/>
                </a:ln>
                <a:solidFill>
                  <a:srgbClr val="002060"/>
                </a:solidFill>
                <a:effectLst/>
                <a:uLnTx/>
                <a:uFillTx/>
                <a:latin typeface="大黑体" charset="-122"/>
                <a:ea typeface="大黑体" charset="-122"/>
                <a:cs typeface="+mj-cs"/>
              </a:rPr>
              <a:t>无线通信的传播信道</a:t>
            </a:r>
            <a:endParaRPr lang="zh-CN" altLang="en-US" dirty="0"/>
          </a:p>
        </p:txBody>
      </p:sp>
      <p:sp>
        <p:nvSpPr>
          <p:cNvPr id="3" name="内容占位符 2"/>
          <p:cNvSpPr>
            <a:spLocks noGrp="1"/>
          </p:cNvSpPr>
          <p:nvPr>
            <p:ph idx="1" hasCustomPrompt="1"/>
          </p:nvPr>
        </p:nvSpPr>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无线传播环境的复杂性：天波（电离层、对流层）、地波（直射、反射、绕射）</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Char char="l"/>
              <a:tabLst/>
              <a:defRPr/>
            </a:pPr>
            <a:endPar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endParaRPr>
          </a:p>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信道的分类</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－带宽受限信道和功率受限信道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－色散信道（时间扩展信道）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－时变信道（频率扩展信道）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－弥散信道（空间扩展信道）</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057644D-785C-4C3A-8C09-F3C91A6224FB}" type="slidenum">
              <a:rPr lang="zh-CN" altLang="en-GB"/>
              <a:pPr>
                <a:defRPr/>
              </a:pPr>
              <a:t>‹#›</a:t>
            </a:fld>
            <a:endParaRPr lang="en-GB"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74FCE05A-5D90-4F72-B6E8-BFDD923D08E0}" type="slidenum">
              <a:rPr lang="en-US" altLang="zh-CN"/>
              <a:pPr>
                <a:defRPr/>
              </a:pPr>
              <a:t>‹#›</a:t>
            </a:fld>
            <a:endParaRPr lang="en-US" altLang="zh-CN"/>
          </a:p>
        </p:txBody>
      </p:sp>
    </p:spTree>
  </p:cSld>
  <p:clrMapOvr>
    <a:masterClrMapping/>
  </p:clrMapOvr>
  <p:transition advTm="12468"/>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A9890496-3FD0-4D9D-A4C3-70966C1D6A9B}" type="slidenum">
              <a:rPr lang="en-US" altLang="zh-CN"/>
              <a:pPr>
                <a:defRPr/>
              </a:pPr>
              <a:t>‹#›</a:t>
            </a:fld>
            <a:endParaRPr lang="en-US" altLang="zh-CN"/>
          </a:p>
        </p:txBody>
      </p:sp>
    </p:spTree>
  </p:cSld>
  <p:clrMapOvr>
    <a:masterClrMapping/>
  </p:clrMapOvr>
  <p:transition advTm="12468"/>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03539631-E70D-4247-96B9-CE4395A55486}" type="slidenum">
              <a:rPr lang="en-US" altLang="zh-CN"/>
              <a:pPr>
                <a:defRPr/>
              </a:pPr>
              <a:t>‹#›</a:t>
            </a:fld>
            <a:endParaRPr lang="en-US" altLang="zh-CN"/>
          </a:p>
        </p:txBody>
      </p:sp>
    </p:spTree>
  </p:cSld>
  <p:clrMapOvr>
    <a:masterClrMapping/>
  </p:clrMapOvr>
  <p:transition advTm="12468"/>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3" name="Rectangle 67"/>
          <p:cNvSpPr>
            <a:spLocks noGrp="1" noChangeArrowheads="1"/>
          </p:cNvSpPr>
          <p:nvPr>
            <p:ph type="sldNum" sz="quarter" idx="11"/>
          </p:nvPr>
        </p:nvSpPr>
        <p:spPr>
          <a:ln/>
        </p:spPr>
        <p:txBody>
          <a:bodyPr/>
          <a:lstStyle>
            <a:lvl1pPr>
              <a:defRPr/>
            </a:lvl1pPr>
          </a:lstStyle>
          <a:p>
            <a:pPr>
              <a:defRPr/>
            </a:pPr>
            <a:fld id="{C1B92B34-C97D-47A2-A317-B24039635F5A}" type="slidenum">
              <a:rPr lang="en-US" altLang="zh-CN"/>
              <a:pPr>
                <a:defRPr/>
              </a:pPr>
              <a:t>‹#›</a:t>
            </a:fld>
            <a:endParaRPr lang="en-US" altLang="zh-CN"/>
          </a:p>
        </p:txBody>
      </p:sp>
    </p:spTree>
  </p:cSld>
  <p:clrMapOvr>
    <a:masterClrMapping/>
  </p:clrMapOvr>
  <p:transition advTm="12468"/>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81847B1B-7628-4612-BF46-1D91A0981782}" type="slidenum">
              <a:rPr lang="en-US" altLang="zh-CN"/>
              <a:pPr>
                <a:defRPr/>
              </a:pPr>
              <a:t>‹#›</a:t>
            </a:fld>
            <a:endParaRPr lang="en-US" altLang="zh-CN"/>
          </a:p>
        </p:txBody>
      </p:sp>
    </p:spTree>
  </p:cSld>
  <p:clrMapOvr>
    <a:masterClrMapping/>
  </p:clrMapOvr>
  <p:transition advTm="12468"/>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DAD9B5BD-BBE4-4075-9C83-38CC821C63C9}" type="slidenum">
              <a:rPr lang="en-US" altLang="zh-CN"/>
              <a:pPr>
                <a:defRPr/>
              </a:pPr>
              <a:t>‹#›</a:t>
            </a:fld>
            <a:endParaRPr lang="en-US" altLang="zh-CN"/>
          </a:p>
        </p:txBody>
      </p:sp>
    </p:spTree>
  </p:cSld>
  <p:clrMapOvr>
    <a:masterClrMapping/>
  </p:clrMapOvr>
  <p:transition advTm="12468"/>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53395E51-DCFB-4CE1-955F-4E1D083DAC8F}" type="slidenum">
              <a:rPr lang="en-US" altLang="zh-CN"/>
              <a:pPr>
                <a:defRPr/>
              </a:pPr>
              <a:t>‹#›</a:t>
            </a:fld>
            <a:endParaRPr lang="en-US" altLang="zh-CN"/>
          </a:p>
        </p:txBody>
      </p:sp>
    </p:spTree>
  </p:cSld>
  <p:clrMapOvr>
    <a:masterClrMapping/>
  </p:clrMapOvr>
  <p:transition advTm="12468"/>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01487AFB-A963-4021-BCFA-0FE50495921F}" type="slidenum">
              <a:rPr lang="en-US" altLang="zh-CN"/>
              <a:pPr>
                <a:defRPr/>
              </a:pPr>
              <a:t>‹#›</a:t>
            </a:fld>
            <a:endParaRPr lang="en-US" altLang="zh-CN"/>
          </a:p>
        </p:txBody>
      </p:sp>
    </p:spTree>
  </p:cSld>
  <p:clrMapOvr>
    <a:masterClrMapping/>
  </p:clrMapOvr>
  <p:transition advTm="12468"/>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xfrm>
            <a:off x="6553200" y="6248400"/>
            <a:ext cx="1905000" cy="457200"/>
          </a:xfrm>
        </p:spPr>
        <p:txBody>
          <a:bodyPr/>
          <a:lstStyle>
            <a:lvl1pPr>
              <a:defRPr/>
            </a:lvl1pPr>
          </a:lstStyle>
          <a:p>
            <a:pPr>
              <a:defRPr/>
            </a:pPr>
            <a:fld id="{46951757-A037-47A2-A619-0D619472F5B9}" type="slidenum">
              <a:rPr lang="zh-CN" altLang="en-GB"/>
              <a:pPr>
                <a:defRPr/>
              </a:pPr>
              <a:t>‹#›</a:t>
            </a:fld>
            <a:endParaRPr lang="en-GB" altLang="zh-CN"/>
          </a:p>
        </p:txBody>
      </p:sp>
    </p:spTree>
  </p:cSld>
  <p:clrMapOvr>
    <a:masterClrMapping/>
  </p:clrMapOvr>
  <p:transition advTm="12468"/>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FA4E94EE-F392-48E2-BD83-F8F445B53913}" type="slidenum">
              <a:rPr lang="en-US" altLang="zh-CN"/>
              <a:pPr>
                <a:defRPr/>
              </a:pPr>
              <a:t>‹#›</a:t>
            </a:fld>
            <a:endParaRPr lang="en-US" altLang="zh-CN"/>
          </a:p>
        </p:txBody>
      </p:sp>
    </p:spTree>
  </p:cSld>
  <p:clrMapOvr>
    <a:masterClrMapping/>
  </p:clrMapOvr>
  <p:transition advTm="12468"/>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C36B3B01-7CE1-4C37-9E23-8AF96BD45A18}" type="slidenum">
              <a:rPr lang="zh-CN" altLang="en-GB"/>
              <a:pPr>
                <a:defRPr/>
              </a:pPr>
              <a:t>‹#›</a:t>
            </a:fld>
            <a:endParaRPr lang="en-GB"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0B096875-1E25-426D-B4FE-EC95EE7D6016}" type="slidenum">
              <a:rPr lang="en-US" altLang="zh-CN"/>
              <a:pPr>
                <a:defRPr/>
              </a:pPr>
              <a:t>‹#›</a:t>
            </a:fld>
            <a:endParaRPr lang="en-US" altLang="zh-CN"/>
          </a:p>
        </p:txBody>
      </p:sp>
    </p:spTree>
  </p:cSld>
  <p:clrMapOvr>
    <a:masterClrMapping/>
  </p:clrMapOvr>
  <p:transition advTm="12468"/>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1FBDED6-F1EC-4D19-8C86-B499386CC710}" type="slidenum">
              <a:rPr lang="en-US" altLang="zh-CN"/>
              <a:pPr>
                <a:defRPr/>
              </a:pPr>
              <a:t>‹#›</a:t>
            </a:fld>
            <a:endParaRPr lang="en-US" altLang="zh-CN"/>
          </a:p>
        </p:txBody>
      </p:sp>
    </p:spTree>
  </p:cSld>
  <p:clrMapOvr>
    <a:masterClrMapping/>
  </p:clrMapOvr>
  <p:transition advTm="12468"/>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CBAF843-F534-44CF-8555-A6FED53F8327}" type="slidenum">
              <a:rPr lang="en-US" altLang="zh-CN"/>
              <a:pPr>
                <a:defRPr/>
              </a:pPr>
              <a:t>‹#›</a:t>
            </a:fld>
            <a:endParaRPr lang="en-US" altLang="zh-CN"/>
          </a:p>
        </p:txBody>
      </p:sp>
    </p:spTree>
  </p:cSld>
  <p:clrMapOvr>
    <a:masterClrMapping/>
  </p:clrMapOvr>
  <p:transition advTm="12468"/>
</p:sldLayout>
</file>

<file path=ppt/slideLayouts/slideLayout3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382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EAF5368D-69F8-4B99-BEC4-9CB365892B0A}" type="slidenum">
              <a:rPr lang="en-US" altLang="zh-CN"/>
              <a:pPr>
                <a:defRPr/>
              </a:pPr>
              <a:t>‹#›</a:t>
            </a:fld>
            <a:endParaRPr lang="en-US" altLang="zh-CN"/>
          </a:p>
        </p:txBody>
      </p:sp>
    </p:spTree>
  </p:cSld>
  <p:clrMapOvr>
    <a:masterClrMapping/>
  </p:clrMapOvr>
  <p:transition advTm="12468"/>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838200" y="1905000"/>
            <a:ext cx="7772400" cy="4114800"/>
          </a:xfrm>
        </p:spPr>
        <p:txBody>
          <a:bodyPr/>
          <a:lstStyle/>
          <a:p>
            <a:pPr lvl="0"/>
            <a:r>
              <a:rPr lang="zh-CN" altLang="en-US" noProof="0"/>
              <a:t>单击图标添加表格</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E31B2A8E-7DD0-44D4-B0FE-B06AE02AEB8E}" type="slidenum">
              <a:rPr lang="en-US" altLang="zh-CN"/>
              <a:pPr>
                <a:defRPr/>
              </a:pPr>
              <a:t>‹#›</a:t>
            </a:fld>
            <a:endParaRPr lang="en-US" altLang="zh-CN"/>
          </a:p>
        </p:txBody>
      </p:sp>
    </p:spTree>
  </p:cSld>
  <p:clrMapOvr>
    <a:masterClrMapping/>
  </p:clrMapOvr>
  <p:transition advTm="12468"/>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14"/>
          <p:cNvSpPr>
            <a:spLocks noChangeArrowheads="1"/>
          </p:cNvSpPr>
          <p:nvPr userDrawn="1"/>
        </p:nvSpPr>
        <p:spPr bwMode="auto">
          <a:xfrm>
            <a:off x="468313" y="3732213"/>
            <a:ext cx="8207375" cy="46037"/>
          </a:xfrm>
          <a:prstGeom prst="flowChartProcess">
            <a:avLst/>
          </a:prstGeom>
          <a:solidFill>
            <a:srgbClr val="800080"/>
          </a:solidFill>
          <a:ln w="6350">
            <a:solidFill>
              <a:srgbClr val="800080"/>
            </a:solidFill>
            <a:miter lim="800000"/>
            <a:headEnd/>
            <a:tailEnd/>
          </a:ln>
        </p:spPr>
        <p:txBody>
          <a:bodyPr rot="10800000" wrap="none" anchor="ctr"/>
          <a:lstStyle/>
          <a:p>
            <a:pPr algn="ctr" fontAlgn="auto">
              <a:spcBef>
                <a:spcPts val="0"/>
              </a:spcBef>
              <a:spcAft>
                <a:spcPts val="0"/>
              </a:spcAft>
              <a:defRPr/>
            </a:pPr>
            <a:endParaRPr lang="zh-CN" altLang="zh-CN">
              <a:solidFill>
                <a:schemeClr val="folHlink"/>
              </a:solidFill>
              <a:latin typeface="+mn-lt"/>
            </a:endParaRPr>
          </a:p>
        </p:txBody>
      </p:sp>
      <p:sp>
        <p:nvSpPr>
          <p:cNvPr id="5"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
        <p:nvSpPr>
          <p:cNvPr id="61442" name="Rectangle 2"/>
          <p:cNvSpPr>
            <a:spLocks noGrp="1" noChangeArrowheads="1"/>
          </p:cNvSpPr>
          <p:nvPr>
            <p:ph type="ctrTitle"/>
          </p:nvPr>
        </p:nvSpPr>
        <p:spPr>
          <a:xfrm>
            <a:off x="685800" y="2130425"/>
            <a:ext cx="7772400" cy="1470025"/>
          </a:xfrm>
        </p:spPr>
        <p:txBody>
          <a:bodyPr/>
          <a:lstStyle>
            <a:lvl1pPr algn="ctr">
              <a:defRPr sz="4400" smtClean="0">
                <a:solidFill>
                  <a:srgbClr val="000000"/>
                </a:solidFill>
                <a:latin typeface="华文新魏" pitchFamily="2" charset="-122"/>
                <a:ea typeface="华文新魏" pitchFamily="2" charset="-122"/>
              </a:defRPr>
            </a:lvl1pPr>
          </a:lstStyle>
          <a:p>
            <a:r>
              <a:rPr lang="zh-CN" altLang="en-US" dirty="0"/>
              <a:t>单击此处编辑母版标题样式</a:t>
            </a:r>
          </a:p>
        </p:txBody>
      </p:sp>
      <p:sp>
        <p:nvSpPr>
          <p:cNvPr id="61443" name="Rectangle 3"/>
          <p:cNvSpPr>
            <a:spLocks noGrp="1" noChangeArrowheads="1"/>
          </p:cNvSpPr>
          <p:nvPr>
            <p:ph type="subTitle" idx="1"/>
          </p:nvPr>
        </p:nvSpPr>
        <p:spPr>
          <a:xfrm>
            <a:off x="4139952" y="4113076"/>
            <a:ext cx="4536504" cy="1752600"/>
          </a:xfrm>
          <a:prstGeom prst="rect">
            <a:avLst/>
          </a:prstGeom>
        </p:spPr>
        <p:txBody>
          <a:bodyPr/>
          <a:lstStyle>
            <a:lvl1pPr marL="0" indent="0" algn="l">
              <a:buFont typeface="Wingdings" pitchFamily="2" charset="2"/>
              <a:buNone/>
              <a:defRPr sz="2800" smtClean="0">
                <a:latin typeface="黑体" pitchFamily="49" charset="-122"/>
                <a:ea typeface="黑体" pitchFamily="49" charset="-122"/>
              </a:defRPr>
            </a:lvl1pPr>
          </a:lstStyle>
          <a:p>
            <a:r>
              <a:rPr lang="zh-CN" altLang="en-US" dirty="0"/>
              <a:t>单击此处编辑母版副标题样式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
        <p:nvSpPr>
          <p:cNvPr id="2" name="标题 1"/>
          <p:cNvSpPr>
            <a:spLocks noGrp="1"/>
          </p:cNvSpPr>
          <p:nvPr>
            <p:ph type="title"/>
          </p:nvPr>
        </p:nvSpPr>
        <p:spPr/>
        <p:txBody>
          <a:bodyPr/>
          <a:lstStyle>
            <a:lvl1pPr>
              <a:defRPr sz="4000">
                <a:solidFill>
                  <a:srgbClr val="000000"/>
                </a:solidFill>
                <a:latin typeface="华文新魏" pitchFamily="2" charset="-122"/>
                <a:ea typeface="华文新魏" pitchFamily="2" charset="-122"/>
              </a:defRPr>
            </a:lvl1pPr>
          </a:lstStyle>
          <a:p>
            <a:r>
              <a:rPr lang="zh-CN" altLang="en-US" dirty="0"/>
              <a:t>单击此处编辑母版标题样式</a:t>
            </a:r>
          </a:p>
        </p:txBody>
      </p:sp>
      <p:sp>
        <p:nvSpPr>
          <p:cNvPr id="9" name="文本占位符 2"/>
          <p:cNvSpPr>
            <a:spLocks noGrp="1"/>
          </p:cNvSpPr>
          <p:nvPr>
            <p:ph idx="1"/>
          </p:nvPr>
        </p:nvSpPr>
        <p:spPr>
          <a:xfrm>
            <a:off x="250825" y="1412776"/>
            <a:ext cx="8642350" cy="4824536"/>
          </a:xfrm>
          <a:prstGeom prst="rect">
            <a:avLst/>
          </a:prstGeom>
        </p:spPr>
        <p:txBody>
          <a:bodyPr rtlCol="0">
            <a:normAutofit/>
          </a:bodyPr>
          <a:lstStyle>
            <a:lvl1pPr>
              <a:defRPr sz="2400"/>
            </a:lvl1pPr>
            <a:lvl2pPr>
              <a:defRPr sz="2000" b="1">
                <a:solidFill>
                  <a:srgbClr val="3333CC"/>
                </a:solidFill>
                <a:latin typeface="宋体" pitchFamily="2" charset="-122"/>
                <a:ea typeface="宋体" pitchFamily="2" charset="-122"/>
              </a:defRPr>
            </a:lvl2pPr>
            <a:lvl3pPr>
              <a:defRPr sz="1800" b="1">
                <a:solidFill>
                  <a:srgbClr val="800080"/>
                </a:solidFill>
              </a:defRPr>
            </a:lvl3pPr>
            <a:lvl4pPr>
              <a:defRPr sz="1800"/>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331" name="Rectangle 1091"/>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en-GB" altLang="zh-CN"/>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endParaRPr lang="en-GB" altLang="zh-CN"/>
          </a:p>
        </p:txBody>
      </p:sp>
      <p:sp>
        <p:nvSpPr>
          <p:cNvPr id="4"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buClr>
                <a:srgbClr val="000066"/>
              </a:buClr>
              <a:defRPr/>
            </a:pPr>
            <a:endParaRPr lang="en-US" altLang="zh-CN"/>
          </a:p>
        </p:txBody>
      </p:sp>
      <p:sp>
        <p:nvSpPr>
          <p:cNvPr id="5" name="Rectangle 1094"/>
          <p:cNvSpPr>
            <a:spLocks noGrp="1" noChangeArrowheads="1"/>
          </p:cNvSpPr>
          <p:nvPr>
            <p:ph type="ftr" sz="quarter" idx="11"/>
          </p:nvPr>
        </p:nvSpPr>
        <p:spPr/>
        <p:txBody>
          <a:bodyPr/>
          <a:lstStyle>
            <a:lvl1pPr>
              <a:defRPr/>
            </a:lvl1pPr>
          </a:lstStyle>
          <a:p>
            <a:pPr>
              <a:buClr>
                <a:srgbClr val="000066"/>
              </a:buClr>
              <a:defRPr/>
            </a:pPr>
            <a:endParaRPr lang="en-US" altLang="zh-CN"/>
          </a:p>
        </p:txBody>
      </p:sp>
      <p:sp>
        <p:nvSpPr>
          <p:cNvPr id="6" name="Rectangle 1095"/>
          <p:cNvSpPr>
            <a:spLocks noGrp="1" noChangeArrowheads="1"/>
          </p:cNvSpPr>
          <p:nvPr>
            <p:ph type="sldNum" sz="quarter" idx="12"/>
          </p:nvPr>
        </p:nvSpPr>
        <p:spPr>
          <a:xfrm>
            <a:off x="6553200" y="6248400"/>
            <a:ext cx="1905000" cy="457200"/>
          </a:xfrm>
        </p:spPr>
        <p:txBody>
          <a:bodyPr/>
          <a:lstStyle>
            <a:lvl1pPr>
              <a:defRPr/>
            </a:lvl1pPr>
          </a:lstStyle>
          <a:p>
            <a:fld id="{117399BD-CFF2-4840-B715-2BF6BD785A2E}" type="slidenum">
              <a:rPr lang="en-US" altLang="zh-CN"/>
              <a:pPr/>
              <a:t>‹#›</a:t>
            </a:fld>
            <a:endParaRPr lang="en-US" altLang="zh-CN"/>
          </a:p>
        </p:txBody>
      </p:sp>
    </p:spTree>
    <p:extLst>
      <p:ext uri="{BB962C8B-B14F-4D97-AF65-F5344CB8AC3E}">
        <p14:creationId xmlns:p14="http://schemas.microsoft.com/office/powerpoint/2010/main" val="2100519463"/>
      </p:ext>
    </p:extLst>
  </p:cSld>
  <p:clrMapOvr>
    <a:masterClrMapping/>
  </p:clrMapOvr>
  <p:transition advTm="12468"/>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itchFamily="18" charset="0"/>
                <a:ea typeface="黑体" pitchFamily="49"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ea typeface="黑体" pitchFamily="49" charset="-122"/>
              </a:defRPr>
            </a:lvl1pPr>
            <a:lvl2pPr>
              <a:defRPr baseline="0">
                <a:latin typeface="Times New Roman" pitchFamily="18" charset="0"/>
                <a:ea typeface="黑体" pitchFamily="49" charset="-122"/>
              </a:defRPr>
            </a:lvl2pPr>
            <a:lvl3pPr>
              <a:defRPr baseline="0">
                <a:latin typeface="Times New Roman" pitchFamily="18" charset="0"/>
                <a:ea typeface="黑体" pitchFamily="49" charset="-122"/>
              </a:defRPr>
            </a:lvl3pPr>
            <a:lvl4pPr>
              <a:defRPr baseline="0">
                <a:latin typeface="Times New Roman" pitchFamily="18" charset="0"/>
                <a:ea typeface="黑体" pitchFamily="49" charset="-122"/>
              </a:defRPr>
            </a:lvl4pPr>
            <a:lvl5pPr>
              <a:defRPr baseline="0">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7A02AD4C-A11B-4945-9CFE-AC12E52D9F32}" type="slidenum">
              <a:rPr lang="en-US" altLang="zh-CN"/>
              <a:pPr/>
              <a:t>‹#›</a:t>
            </a:fld>
            <a:endParaRPr lang="en-US" altLang="zh-CN"/>
          </a:p>
        </p:txBody>
      </p:sp>
    </p:spTree>
    <p:extLst>
      <p:ext uri="{BB962C8B-B14F-4D97-AF65-F5344CB8AC3E}">
        <p14:creationId xmlns:p14="http://schemas.microsoft.com/office/powerpoint/2010/main" val="4190711090"/>
      </p:ext>
    </p:extLst>
  </p:cSld>
  <p:clrMapOvr>
    <a:masterClrMapping/>
  </p:clrMapOvr>
  <p:transition advTm="12468"/>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9E13220A-6A87-45A3-920E-40A63F6B1CDF}" type="slidenum">
              <a:rPr lang="en-US" altLang="zh-CN"/>
              <a:pPr/>
              <a:t>‹#›</a:t>
            </a:fld>
            <a:endParaRPr lang="en-US" altLang="zh-CN"/>
          </a:p>
        </p:txBody>
      </p:sp>
    </p:spTree>
    <p:extLst>
      <p:ext uri="{BB962C8B-B14F-4D97-AF65-F5344CB8AC3E}">
        <p14:creationId xmlns:p14="http://schemas.microsoft.com/office/powerpoint/2010/main" val="4262979314"/>
      </p:ext>
    </p:extLst>
  </p:cSld>
  <p:clrMapOvr>
    <a:masterClrMapping/>
  </p:clrMapOvr>
  <p:transition advTm="12468"/>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rgbClr val="002060"/>
                </a:solidFill>
              </a:defRPr>
            </a:lvl1pPr>
          </a:lstStyle>
          <a:p>
            <a:r>
              <a:rPr kumimoji="0" lang="zh-CN" altLang="en-US" sz="5400" b="1" i="0" u="none" strike="noStrike" kern="0" cap="none" spc="0" normalizeH="0" baseline="0" noProof="0" dirty="0">
                <a:ln>
                  <a:noFill/>
                </a:ln>
                <a:solidFill>
                  <a:srgbClr val="002060"/>
                </a:solidFill>
                <a:effectLst/>
                <a:uLnTx/>
                <a:uFillTx/>
                <a:latin typeface="大黑体" charset="-122"/>
                <a:ea typeface="大黑体" charset="-122"/>
                <a:cs typeface="+mj-cs"/>
              </a:rPr>
              <a:t>传输距离和传输方式</a:t>
            </a:r>
            <a:endParaRPr lang="zh-CN" altLang="en-US" dirty="0"/>
          </a:p>
        </p:txBody>
      </p:sp>
      <p:sp>
        <p:nvSpPr>
          <p:cNvPr id="3" name="内容占位符 2"/>
          <p:cNvSpPr>
            <a:spLocks noGrp="1"/>
          </p:cNvSpPr>
          <p:nvPr>
            <p:ph sz="half" idx="1" hasCustomPrompt="1"/>
          </p:nvPr>
        </p:nvSpPr>
        <p:spPr>
          <a:xfrm>
            <a:off x="8382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4" name="内容占位符 3"/>
          <p:cNvSpPr>
            <a:spLocks noGrp="1"/>
          </p:cNvSpPr>
          <p:nvPr>
            <p:ph sz="half" idx="2" hasCustomPrompt="1"/>
          </p:nvPr>
        </p:nvSpPr>
        <p:spPr>
          <a:xfrm>
            <a:off x="48006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42C2124E-4305-439F-9E8E-E4DD4F7A145B}" type="slidenum">
              <a:rPr lang="zh-CN" altLang="en-GB"/>
              <a:pPr>
                <a:defRPr/>
              </a:pPr>
              <a:t>‹#›</a:t>
            </a:fld>
            <a:endParaRPr lang="en-GB"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64664063-AA38-4D84-8B7D-2AC6486CD284}" type="slidenum">
              <a:rPr lang="en-US" altLang="zh-CN"/>
              <a:pPr/>
              <a:t>‹#›</a:t>
            </a:fld>
            <a:endParaRPr lang="en-US" altLang="zh-CN"/>
          </a:p>
        </p:txBody>
      </p:sp>
    </p:spTree>
    <p:extLst>
      <p:ext uri="{BB962C8B-B14F-4D97-AF65-F5344CB8AC3E}">
        <p14:creationId xmlns:p14="http://schemas.microsoft.com/office/powerpoint/2010/main" val="1618171509"/>
      </p:ext>
    </p:extLst>
  </p:cSld>
  <p:clrMapOvr>
    <a:masterClrMapping/>
  </p:clrMapOvr>
  <p:transition advTm="12468"/>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fld id="{8AE8ABD1-8643-42EE-9FBD-BC7A8AE2A9A0}" type="slidenum">
              <a:rPr lang="en-US" altLang="zh-CN"/>
              <a:pPr/>
              <a:t>‹#›</a:t>
            </a:fld>
            <a:endParaRPr lang="en-US" altLang="zh-CN"/>
          </a:p>
        </p:txBody>
      </p:sp>
    </p:spTree>
    <p:extLst>
      <p:ext uri="{BB962C8B-B14F-4D97-AF65-F5344CB8AC3E}">
        <p14:creationId xmlns:p14="http://schemas.microsoft.com/office/powerpoint/2010/main" val="221109982"/>
      </p:ext>
    </p:extLst>
  </p:cSld>
  <p:clrMapOvr>
    <a:masterClrMapping/>
  </p:clrMapOvr>
  <p:transition advTm="12468"/>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fld id="{C5652875-C416-4855-B51C-9E363BF45B2B}" type="slidenum">
              <a:rPr lang="en-US" altLang="zh-CN"/>
              <a:pPr/>
              <a:t>‹#›</a:t>
            </a:fld>
            <a:endParaRPr lang="en-US" altLang="zh-CN"/>
          </a:p>
        </p:txBody>
      </p:sp>
    </p:spTree>
    <p:extLst>
      <p:ext uri="{BB962C8B-B14F-4D97-AF65-F5344CB8AC3E}">
        <p14:creationId xmlns:p14="http://schemas.microsoft.com/office/powerpoint/2010/main" val="2581065403"/>
      </p:ext>
    </p:extLst>
  </p:cSld>
  <p:clrMapOvr>
    <a:masterClrMapping/>
  </p:clrMapOvr>
  <p:transition advTm="12468"/>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3" name="Rectangle 67"/>
          <p:cNvSpPr>
            <a:spLocks noGrp="1" noChangeArrowheads="1"/>
          </p:cNvSpPr>
          <p:nvPr>
            <p:ph type="sldNum" sz="quarter" idx="11"/>
          </p:nvPr>
        </p:nvSpPr>
        <p:spPr>
          <a:ln/>
        </p:spPr>
        <p:txBody>
          <a:bodyPr/>
          <a:lstStyle>
            <a:lvl1pPr>
              <a:defRPr/>
            </a:lvl1pPr>
          </a:lstStyle>
          <a:p>
            <a:fld id="{8D05A324-54FF-4899-BA18-EE79506182C3}" type="slidenum">
              <a:rPr lang="en-US" altLang="zh-CN"/>
              <a:pPr/>
              <a:t>‹#›</a:t>
            </a:fld>
            <a:endParaRPr lang="en-US" altLang="zh-CN"/>
          </a:p>
        </p:txBody>
      </p:sp>
    </p:spTree>
    <p:extLst>
      <p:ext uri="{BB962C8B-B14F-4D97-AF65-F5344CB8AC3E}">
        <p14:creationId xmlns:p14="http://schemas.microsoft.com/office/powerpoint/2010/main" val="623439550"/>
      </p:ext>
    </p:extLst>
  </p:cSld>
  <p:clrMapOvr>
    <a:masterClrMapping/>
  </p:clrMapOvr>
  <p:transition advTm="12468"/>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75D3C46D-2BC0-48EE-BDC8-52E8DB04D474}" type="slidenum">
              <a:rPr lang="en-US" altLang="zh-CN"/>
              <a:pPr/>
              <a:t>‹#›</a:t>
            </a:fld>
            <a:endParaRPr lang="en-US" altLang="zh-CN"/>
          </a:p>
        </p:txBody>
      </p:sp>
    </p:spTree>
    <p:extLst>
      <p:ext uri="{BB962C8B-B14F-4D97-AF65-F5344CB8AC3E}">
        <p14:creationId xmlns:p14="http://schemas.microsoft.com/office/powerpoint/2010/main" val="992818523"/>
      </p:ext>
    </p:extLst>
  </p:cSld>
  <p:clrMapOvr>
    <a:masterClrMapping/>
  </p:clrMapOvr>
  <p:transition advTm="12468"/>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D6033804-1DC1-4533-B9CE-163AEB161162}" type="slidenum">
              <a:rPr lang="en-US" altLang="zh-CN"/>
              <a:pPr/>
              <a:t>‹#›</a:t>
            </a:fld>
            <a:endParaRPr lang="en-US" altLang="zh-CN"/>
          </a:p>
        </p:txBody>
      </p:sp>
    </p:spTree>
    <p:extLst>
      <p:ext uri="{BB962C8B-B14F-4D97-AF65-F5344CB8AC3E}">
        <p14:creationId xmlns:p14="http://schemas.microsoft.com/office/powerpoint/2010/main" val="132514131"/>
      </p:ext>
    </p:extLst>
  </p:cSld>
  <p:clrMapOvr>
    <a:masterClrMapping/>
  </p:clrMapOvr>
  <p:transition advTm="12468"/>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DDA77311-06B9-4FF4-9E6C-8EAA0E8CA612}" type="slidenum">
              <a:rPr lang="en-US" altLang="zh-CN"/>
              <a:pPr/>
              <a:t>‹#›</a:t>
            </a:fld>
            <a:endParaRPr lang="en-US" altLang="zh-CN"/>
          </a:p>
        </p:txBody>
      </p:sp>
    </p:spTree>
    <p:extLst>
      <p:ext uri="{BB962C8B-B14F-4D97-AF65-F5344CB8AC3E}">
        <p14:creationId xmlns:p14="http://schemas.microsoft.com/office/powerpoint/2010/main" val="621727191"/>
      </p:ext>
    </p:extLst>
  </p:cSld>
  <p:clrMapOvr>
    <a:masterClrMapping/>
  </p:clrMapOvr>
  <p:transition advTm="12468"/>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F0D3C303-1BA2-44C7-8213-6973DA9BAF22}" type="slidenum">
              <a:rPr lang="en-US" altLang="zh-CN"/>
              <a:pPr/>
              <a:t>‹#›</a:t>
            </a:fld>
            <a:endParaRPr lang="en-US" altLang="zh-CN"/>
          </a:p>
        </p:txBody>
      </p:sp>
    </p:spTree>
    <p:extLst>
      <p:ext uri="{BB962C8B-B14F-4D97-AF65-F5344CB8AC3E}">
        <p14:creationId xmlns:p14="http://schemas.microsoft.com/office/powerpoint/2010/main" val="4254793970"/>
      </p:ext>
    </p:extLst>
  </p:cSld>
  <p:clrMapOvr>
    <a:masterClrMapping/>
  </p:clrMapOvr>
  <p:transition advTm="12468"/>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xfrm>
            <a:off x="6553200" y="6248400"/>
            <a:ext cx="1905000" cy="457200"/>
          </a:xfrm>
        </p:spPr>
        <p:txBody>
          <a:bodyPr/>
          <a:lstStyle>
            <a:lvl1pPr>
              <a:defRPr/>
            </a:lvl1pPr>
          </a:lstStyle>
          <a:p>
            <a:fld id="{848302C4-A0C0-487C-BCCB-B5894734CED2}" type="slidenum">
              <a:rPr lang="zh-CN" altLang="en-GB"/>
              <a:pPr/>
              <a:t>‹#›</a:t>
            </a:fld>
            <a:endParaRPr lang="en-GB" altLang="zh-CN"/>
          </a:p>
        </p:txBody>
      </p:sp>
    </p:spTree>
    <p:extLst>
      <p:ext uri="{BB962C8B-B14F-4D97-AF65-F5344CB8AC3E}">
        <p14:creationId xmlns:p14="http://schemas.microsoft.com/office/powerpoint/2010/main" val="4045897381"/>
      </p:ext>
    </p:extLst>
  </p:cSld>
  <p:clrMapOvr>
    <a:masterClrMapping/>
  </p:clrMapOvr>
  <p:transition advTm="12468"/>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fld id="{578C5722-5B2E-40DA-93E6-9F87BB16DB57}" type="slidenum">
              <a:rPr lang="en-US" altLang="zh-CN"/>
              <a:pPr/>
              <a:t>‹#›</a:t>
            </a:fld>
            <a:endParaRPr lang="en-US" altLang="zh-CN"/>
          </a:p>
        </p:txBody>
      </p:sp>
    </p:spTree>
    <p:extLst>
      <p:ext uri="{BB962C8B-B14F-4D97-AF65-F5344CB8AC3E}">
        <p14:creationId xmlns:p14="http://schemas.microsoft.com/office/powerpoint/2010/main" val="4052908369"/>
      </p:ext>
    </p:extLst>
  </p:cSld>
  <p:clrMapOvr>
    <a:masterClrMapping/>
  </p:clrMapOvr>
  <p:transition advTm="12468"/>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764AF208-18DB-45A4-9234-D35695F12892}" type="slidenum">
              <a:rPr lang="zh-CN" altLang="en-GB"/>
              <a:pPr>
                <a:defRPr/>
              </a:pPr>
              <a:t>‹#›</a:t>
            </a:fld>
            <a:endParaRPr lang="en-GB"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fld id="{3240130F-BDFA-45DD-A20D-7AAFF3C272C9}" type="slidenum">
              <a:rPr lang="en-US" altLang="zh-CN"/>
              <a:pPr/>
              <a:t>‹#›</a:t>
            </a:fld>
            <a:endParaRPr lang="en-US" altLang="zh-CN"/>
          </a:p>
        </p:txBody>
      </p:sp>
    </p:spTree>
    <p:extLst>
      <p:ext uri="{BB962C8B-B14F-4D97-AF65-F5344CB8AC3E}">
        <p14:creationId xmlns:p14="http://schemas.microsoft.com/office/powerpoint/2010/main" val="1487764574"/>
      </p:ext>
    </p:extLst>
  </p:cSld>
  <p:clrMapOvr>
    <a:masterClrMapping/>
  </p:clrMapOvr>
  <p:transition advTm="12468"/>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fld id="{09BC2ECA-B088-4AEF-9DDF-DA2221ADA285}" type="slidenum">
              <a:rPr lang="en-US" altLang="zh-CN"/>
              <a:pPr/>
              <a:t>‹#›</a:t>
            </a:fld>
            <a:endParaRPr lang="en-US" altLang="zh-CN"/>
          </a:p>
        </p:txBody>
      </p:sp>
    </p:spTree>
    <p:extLst>
      <p:ext uri="{BB962C8B-B14F-4D97-AF65-F5344CB8AC3E}">
        <p14:creationId xmlns:p14="http://schemas.microsoft.com/office/powerpoint/2010/main" val="4138542349"/>
      </p:ext>
    </p:extLst>
  </p:cSld>
  <p:clrMapOvr>
    <a:masterClrMapping/>
  </p:clrMapOvr>
  <p:transition advTm="12468"/>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fld id="{C4566BA2-315A-49EC-84D3-BE55FC2D9796}" type="slidenum">
              <a:rPr lang="en-US" altLang="zh-CN"/>
              <a:pPr/>
              <a:t>‹#›</a:t>
            </a:fld>
            <a:endParaRPr lang="en-US" altLang="zh-CN"/>
          </a:p>
        </p:txBody>
      </p:sp>
    </p:spTree>
    <p:extLst>
      <p:ext uri="{BB962C8B-B14F-4D97-AF65-F5344CB8AC3E}">
        <p14:creationId xmlns:p14="http://schemas.microsoft.com/office/powerpoint/2010/main" val="3245576634"/>
      </p:ext>
    </p:extLst>
  </p:cSld>
  <p:clrMapOvr>
    <a:masterClrMapping/>
  </p:clrMapOvr>
  <p:transition advTm="12468"/>
</p:sldLayout>
</file>

<file path=ppt/slideLayouts/slideLayout5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382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780D357B-AE41-4869-8111-9E3689553264}" type="slidenum">
              <a:rPr lang="en-US" altLang="zh-CN"/>
              <a:pPr/>
              <a:t>‹#›</a:t>
            </a:fld>
            <a:endParaRPr lang="en-US" altLang="zh-CN"/>
          </a:p>
        </p:txBody>
      </p:sp>
    </p:spTree>
    <p:extLst>
      <p:ext uri="{BB962C8B-B14F-4D97-AF65-F5344CB8AC3E}">
        <p14:creationId xmlns:p14="http://schemas.microsoft.com/office/powerpoint/2010/main" val="3267741812"/>
      </p:ext>
    </p:extLst>
  </p:cSld>
  <p:clrMapOvr>
    <a:masterClrMapping/>
  </p:clrMapOvr>
  <p:transition advTm="12468"/>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838200" y="1905000"/>
            <a:ext cx="7772400" cy="4114800"/>
          </a:xfrm>
        </p:spPr>
        <p:txBody>
          <a:bodyPr/>
          <a:lstStyle/>
          <a:p>
            <a:pPr lvl="0"/>
            <a:r>
              <a:rPr lang="zh-CN" altLang="en-US" noProof="0"/>
              <a:t>单击图标添加表格</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4501CC89-C825-4D62-9CD6-954290C6C480}" type="slidenum">
              <a:rPr lang="en-US" altLang="zh-CN"/>
              <a:pPr/>
              <a:t>‹#›</a:t>
            </a:fld>
            <a:endParaRPr lang="en-US" altLang="zh-CN"/>
          </a:p>
        </p:txBody>
      </p:sp>
    </p:spTree>
    <p:extLst>
      <p:ext uri="{BB962C8B-B14F-4D97-AF65-F5344CB8AC3E}">
        <p14:creationId xmlns:p14="http://schemas.microsoft.com/office/powerpoint/2010/main" val="2891277921"/>
      </p:ext>
    </p:extLst>
  </p:cSld>
  <p:clrMapOvr>
    <a:masterClrMapping/>
  </p:clrMapOvr>
  <p:transition advTm="12468"/>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6F65E408-839F-4B1F-9370-957B729FC541}" type="slidenum">
              <a:rPr lang="zh-CN" altLang="en-GB"/>
              <a:pPr>
                <a:defRPr/>
              </a:pPr>
              <a:t>‹#›</a:t>
            </a:fld>
            <a:endParaRPr lang="en-GB"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2"/>
          </p:nvPr>
        </p:nvSpPr>
        <p:spPr>
          <a:ln/>
        </p:spPr>
        <p:txBody>
          <a:bodyPr/>
          <a:lstStyle>
            <a:lvl1pPr>
              <a:defRPr/>
            </a:lvl1pPr>
          </a:lstStyle>
          <a:p>
            <a:pPr>
              <a:defRPr/>
            </a:pPr>
            <a:fld id="{F13EC1A2-80CC-4BEA-A8B9-2E1E540E6C1F}" type="slidenum">
              <a:rPr lang="zh-CN" altLang="en-GB"/>
              <a:pPr>
                <a:defRPr/>
              </a:pPr>
              <a:t>‹#›</a:t>
            </a:fld>
            <a:endParaRPr lang="en-GB"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531FDE55-10AC-4980-9330-4E70D7DE2A23}" type="slidenum">
              <a:rPr lang="zh-CN" altLang="en-GB"/>
              <a:pPr>
                <a:defRPr/>
              </a:pPr>
              <a:t>‹#›</a:t>
            </a:fld>
            <a:endParaRPr lang="en-GB"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27573024-E5E6-400F-A5C9-33643BA14E1C}" type="slidenum">
              <a:rPr lang="zh-CN" altLang="en-GB"/>
              <a:pPr>
                <a:defRPr/>
              </a:pPr>
              <a:t>‹#›</a:t>
            </a:fld>
            <a:endParaRPr lang="en-GB"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image" Target="../media/image2.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6"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7"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9"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0"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2"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3"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4"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7"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8"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9"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0"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1"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2"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3"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4"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5"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6"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1040"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9"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0"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1"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2"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3"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4"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5"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6"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7"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8"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9"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0"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1"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2"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3"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4"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5"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6"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7"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8"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9"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0"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1"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2"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3"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4"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5"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6"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sp>
          <p:nvSpPr>
            <p:cNvPr id="10297"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sp>
          <p:nvSpPr>
            <p:cNvPr id="10298" name="Line 58"/>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nvGrpSpPr>
            <p:cNvPr id="1035"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1" name="Line 61"/>
              <p:cNvSpPr>
                <a:spLocks noChangeShapeType="1"/>
              </p:cNvSpPr>
              <p:nvPr/>
            </p:nvSpPr>
            <p:spPr bwMode="ltGray">
              <a:xfrm>
                <a:off x="336" y="920"/>
                <a:ext cx="0" cy="287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ltLang="zh-CN"/>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305" name="Rectangle 65"/>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b="0">
                <a:effectLst/>
                <a:ea typeface="宋体" pitchFamily="2" charset="-122"/>
              </a:defRPr>
            </a:lvl1pPr>
          </a:lstStyle>
          <a:p>
            <a:pPr>
              <a:defRPr/>
            </a:pPr>
            <a:fld id="{153BB93C-6E06-417F-BF76-F335FC83F279}"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400"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424" r:id="rId14"/>
    <p:sldLayoutId id="2147484425" r:id="rId15"/>
    <p:sldLayoutId id="2147484426" r:id="rId16"/>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8"/>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4000" cy="6858000"/>
            <a:chOff x="0" y="0"/>
            <a:chExt cx="5760" cy="4320"/>
          </a:xfrm>
        </p:grpSpPr>
        <p:grpSp>
          <p:nvGrpSpPr>
            <p:cNvPr id="2055" name="Group 3"/>
            <p:cNvGrpSpPr>
              <a:grpSpLocks/>
            </p:cNvGrpSpPr>
            <p:nvPr/>
          </p:nvGrpSpPr>
          <p:grpSpPr bwMode="auto">
            <a:xfrm>
              <a:off x="0" y="0"/>
              <a:ext cx="5760" cy="4320"/>
              <a:chOff x="0" y="0"/>
              <a:chExt cx="5760" cy="4320"/>
            </a:xfrm>
          </p:grpSpPr>
          <p:grpSp>
            <p:nvGrpSpPr>
              <p:cNvPr id="2062"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6" name="Line 6"/>
                <p:cNvSpPr>
                  <a:spLocks noChangeShapeType="1"/>
                </p:cNvSpPr>
                <p:nvPr/>
              </p:nvSpPr>
              <p:spPr bwMode="white">
                <a:xfrm>
                  <a:off x="0" y="38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2" name="Line 7"/>
                <p:cNvSpPr>
                  <a:spLocks noChangeShapeType="1"/>
                </p:cNvSpPr>
                <p:nvPr/>
              </p:nvSpPr>
              <p:spPr bwMode="white">
                <a:xfrm>
                  <a:off x="0" y="57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8" name="Line 8"/>
                <p:cNvSpPr>
                  <a:spLocks noChangeShapeType="1"/>
                </p:cNvSpPr>
                <p:nvPr/>
              </p:nvSpPr>
              <p:spPr bwMode="white">
                <a:xfrm>
                  <a:off x="0" y="76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9" name="Line 9"/>
                <p:cNvSpPr>
                  <a:spLocks noChangeShapeType="1"/>
                </p:cNvSpPr>
                <p:nvPr/>
              </p:nvSpPr>
              <p:spPr bwMode="white">
                <a:xfrm>
                  <a:off x="0" y="96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3" name="Line 10"/>
                <p:cNvSpPr>
                  <a:spLocks noChangeShapeType="1"/>
                </p:cNvSpPr>
                <p:nvPr/>
              </p:nvSpPr>
              <p:spPr bwMode="white">
                <a:xfrm>
                  <a:off x="0" y="115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1" name="Line 11"/>
                <p:cNvSpPr>
                  <a:spLocks noChangeShapeType="1"/>
                </p:cNvSpPr>
                <p:nvPr/>
              </p:nvSpPr>
              <p:spPr bwMode="white">
                <a:xfrm>
                  <a:off x="0" y="134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2" name="Line 12"/>
                <p:cNvSpPr>
                  <a:spLocks noChangeShapeType="1"/>
                </p:cNvSpPr>
                <p:nvPr/>
              </p:nvSpPr>
              <p:spPr bwMode="white">
                <a:xfrm>
                  <a:off x="0" y="153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3" name="Line 13"/>
                <p:cNvSpPr>
                  <a:spLocks noChangeShapeType="1"/>
                </p:cNvSpPr>
                <p:nvPr/>
              </p:nvSpPr>
              <p:spPr bwMode="white">
                <a:xfrm>
                  <a:off x="0" y="172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4" name="Line 14"/>
                <p:cNvSpPr>
                  <a:spLocks noChangeShapeType="1"/>
                </p:cNvSpPr>
                <p:nvPr/>
              </p:nvSpPr>
              <p:spPr bwMode="white">
                <a:xfrm>
                  <a:off x="0" y="192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5" name="Line 15"/>
                <p:cNvSpPr>
                  <a:spLocks noChangeShapeType="1"/>
                </p:cNvSpPr>
                <p:nvPr/>
              </p:nvSpPr>
              <p:spPr bwMode="white">
                <a:xfrm>
                  <a:off x="0" y="211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6" name="Line 16"/>
                <p:cNvSpPr>
                  <a:spLocks noChangeShapeType="1"/>
                </p:cNvSpPr>
                <p:nvPr/>
              </p:nvSpPr>
              <p:spPr bwMode="white">
                <a:xfrm>
                  <a:off x="0" y="230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7" name="Line 17"/>
                <p:cNvSpPr>
                  <a:spLocks noChangeShapeType="1"/>
                </p:cNvSpPr>
                <p:nvPr/>
              </p:nvSpPr>
              <p:spPr bwMode="white">
                <a:xfrm>
                  <a:off x="0" y="249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8" name="Line 18"/>
                <p:cNvSpPr>
                  <a:spLocks noChangeShapeType="1"/>
                </p:cNvSpPr>
                <p:nvPr/>
              </p:nvSpPr>
              <p:spPr bwMode="white">
                <a:xfrm>
                  <a:off x="0" y="268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9" name="Line 19"/>
                <p:cNvSpPr>
                  <a:spLocks noChangeShapeType="1"/>
                </p:cNvSpPr>
                <p:nvPr/>
              </p:nvSpPr>
              <p:spPr bwMode="white">
                <a:xfrm>
                  <a:off x="0" y="288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0" name="Line 20"/>
                <p:cNvSpPr>
                  <a:spLocks noChangeShapeType="1"/>
                </p:cNvSpPr>
                <p:nvPr/>
              </p:nvSpPr>
              <p:spPr bwMode="white">
                <a:xfrm>
                  <a:off x="0" y="307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1" name="Line 21"/>
                <p:cNvSpPr>
                  <a:spLocks noChangeShapeType="1"/>
                </p:cNvSpPr>
                <p:nvPr/>
              </p:nvSpPr>
              <p:spPr bwMode="white">
                <a:xfrm>
                  <a:off x="0" y="326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2" name="Line 22"/>
                <p:cNvSpPr>
                  <a:spLocks noChangeShapeType="1"/>
                </p:cNvSpPr>
                <p:nvPr/>
              </p:nvSpPr>
              <p:spPr bwMode="white">
                <a:xfrm>
                  <a:off x="0" y="345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3" name="Line 23"/>
                <p:cNvSpPr>
                  <a:spLocks noChangeShapeType="1"/>
                </p:cNvSpPr>
                <p:nvPr/>
              </p:nvSpPr>
              <p:spPr bwMode="white">
                <a:xfrm>
                  <a:off x="0" y="364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4" name="Line 24"/>
                <p:cNvSpPr>
                  <a:spLocks noChangeShapeType="1"/>
                </p:cNvSpPr>
                <p:nvPr/>
              </p:nvSpPr>
              <p:spPr bwMode="white">
                <a:xfrm>
                  <a:off x="0" y="384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5" name="Line 25"/>
                <p:cNvSpPr>
                  <a:spLocks noChangeShapeType="1"/>
                </p:cNvSpPr>
                <p:nvPr/>
              </p:nvSpPr>
              <p:spPr bwMode="white">
                <a:xfrm>
                  <a:off x="0" y="403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6" name="Line 26"/>
                <p:cNvSpPr>
                  <a:spLocks noChangeShapeType="1"/>
                </p:cNvSpPr>
                <p:nvPr/>
              </p:nvSpPr>
              <p:spPr bwMode="white">
                <a:xfrm>
                  <a:off x="0" y="422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nvGrpSpPr>
              <p:cNvPr id="2063"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9" name="Line 29"/>
                <p:cNvSpPr>
                  <a:spLocks noChangeShapeType="1"/>
                </p:cNvSpPr>
                <p:nvPr/>
              </p:nvSpPr>
              <p:spPr bwMode="white">
                <a:xfrm>
                  <a:off x="3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0" name="Line 30"/>
                <p:cNvSpPr>
                  <a:spLocks noChangeShapeType="1"/>
                </p:cNvSpPr>
                <p:nvPr/>
              </p:nvSpPr>
              <p:spPr bwMode="white">
                <a:xfrm>
                  <a:off x="5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1" name="Line 31"/>
                <p:cNvSpPr>
                  <a:spLocks noChangeShapeType="1"/>
                </p:cNvSpPr>
                <p:nvPr/>
              </p:nvSpPr>
              <p:spPr bwMode="white">
                <a:xfrm>
                  <a:off x="7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2" name="Line 32"/>
                <p:cNvSpPr>
                  <a:spLocks noChangeShapeType="1"/>
                </p:cNvSpPr>
                <p:nvPr/>
              </p:nvSpPr>
              <p:spPr bwMode="white">
                <a:xfrm>
                  <a:off x="96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3" name="Line 33"/>
                <p:cNvSpPr>
                  <a:spLocks noChangeShapeType="1"/>
                </p:cNvSpPr>
                <p:nvPr/>
              </p:nvSpPr>
              <p:spPr bwMode="white">
                <a:xfrm>
                  <a:off x="115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4" name="Line 34"/>
                <p:cNvSpPr>
                  <a:spLocks noChangeShapeType="1"/>
                </p:cNvSpPr>
                <p:nvPr/>
              </p:nvSpPr>
              <p:spPr bwMode="white">
                <a:xfrm>
                  <a:off x="134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5" name="Line 35"/>
                <p:cNvSpPr>
                  <a:spLocks noChangeShapeType="1"/>
                </p:cNvSpPr>
                <p:nvPr/>
              </p:nvSpPr>
              <p:spPr bwMode="white">
                <a:xfrm>
                  <a:off x="153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6" name="Line 36"/>
                <p:cNvSpPr>
                  <a:spLocks noChangeShapeType="1"/>
                </p:cNvSpPr>
                <p:nvPr/>
              </p:nvSpPr>
              <p:spPr bwMode="white">
                <a:xfrm>
                  <a:off x="172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7" name="Line 37"/>
                <p:cNvSpPr>
                  <a:spLocks noChangeShapeType="1"/>
                </p:cNvSpPr>
                <p:nvPr/>
              </p:nvSpPr>
              <p:spPr bwMode="white">
                <a:xfrm>
                  <a:off x="192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8" name="Line 38"/>
                <p:cNvSpPr>
                  <a:spLocks noChangeShapeType="1"/>
                </p:cNvSpPr>
                <p:nvPr/>
              </p:nvSpPr>
              <p:spPr bwMode="white">
                <a:xfrm>
                  <a:off x="211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9" name="Line 39"/>
                <p:cNvSpPr>
                  <a:spLocks noChangeShapeType="1"/>
                </p:cNvSpPr>
                <p:nvPr/>
              </p:nvSpPr>
              <p:spPr bwMode="white">
                <a:xfrm>
                  <a:off x="230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0" name="Line 40"/>
                <p:cNvSpPr>
                  <a:spLocks noChangeShapeType="1"/>
                </p:cNvSpPr>
                <p:nvPr/>
              </p:nvSpPr>
              <p:spPr bwMode="white">
                <a:xfrm>
                  <a:off x="249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1" name="Line 41"/>
                <p:cNvSpPr>
                  <a:spLocks noChangeShapeType="1"/>
                </p:cNvSpPr>
                <p:nvPr/>
              </p:nvSpPr>
              <p:spPr bwMode="white">
                <a:xfrm>
                  <a:off x="268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2" name="Line 42"/>
                <p:cNvSpPr>
                  <a:spLocks noChangeShapeType="1"/>
                </p:cNvSpPr>
                <p:nvPr/>
              </p:nvSpPr>
              <p:spPr bwMode="white">
                <a:xfrm>
                  <a:off x="288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3" name="Line 43"/>
                <p:cNvSpPr>
                  <a:spLocks noChangeShapeType="1"/>
                </p:cNvSpPr>
                <p:nvPr/>
              </p:nvSpPr>
              <p:spPr bwMode="white">
                <a:xfrm>
                  <a:off x="307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4" name="Line 44"/>
                <p:cNvSpPr>
                  <a:spLocks noChangeShapeType="1"/>
                </p:cNvSpPr>
                <p:nvPr/>
              </p:nvSpPr>
              <p:spPr bwMode="white">
                <a:xfrm>
                  <a:off x="326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5" name="Line 45"/>
                <p:cNvSpPr>
                  <a:spLocks noChangeShapeType="1"/>
                </p:cNvSpPr>
                <p:nvPr/>
              </p:nvSpPr>
              <p:spPr bwMode="white">
                <a:xfrm>
                  <a:off x="345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6" name="Line 46"/>
                <p:cNvSpPr>
                  <a:spLocks noChangeShapeType="1"/>
                </p:cNvSpPr>
                <p:nvPr/>
              </p:nvSpPr>
              <p:spPr bwMode="white">
                <a:xfrm>
                  <a:off x="364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7" name="Line 47"/>
                <p:cNvSpPr>
                  <a:spLocks noChangeShapeType="1"/>
                </p:cNvSpPr>
                <p:nvPr/>
              </p:nvSpPr>
              <p:spPr bwMode="white">
                <a:xfrm>
                  <a:off x="384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8" name="Line 48"/>
                <p:cNvSpPr>
                  <a:spLocks noChangeShapeType="1"/>
                </p:cNvSpPr>
                <p:nvPr/>
              </p:nvSpPr>
              <p:spPr bwMode="white">
                <a:xfrm>
                  <a:off x="403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9" name="Line 49"/>
                <p:cNvSpPr>
                  <a:spLocks noChangeShapeType="1"/>
                </p:cNvSpPr>
                <p:nvPr/>
              </p:nvSpPr>
              <p:spPr bwMode="white">
                <a:xfrm>
                  <a:off x="422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0" name="Line 50"/>
                <p:cNvSpPr>
                  <a:spLocks noChangeShapeType="1"/>
                </p:cNvSpPr>
                <p:nvPr/>
              </p:nvSpPr>
              <p:spPr bwMode="white">
                <a:xfrm>
                  <a:off x="441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1" name="Line 51"/>
                <p:cNvSpPr>
                  <a:spLocks noChangeShapeType="1"/>
                </p:cNvSpPr>
                <p:nvPr/>
              </p:nvSpPr>
              <p:spPr bwMode="white">
                <a:xfrm>
                  <a:off x="460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2" name="Line 52"/>
                <p:cNvSpPr>
                  <a:spLocks noChangeShapeType="1"/>
                </p:cNvSpPr>
                <p:nvPr/>
              </p:nvSpPr>
              <p:spPr bwMode="white">
                <a:xfrm>
                  <a:off x="480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3" name="Line 53"/>
                <p:cNvSpPr>
                  <a:spLocks noChangeShapeType="1"/>
                </p:cNvSpPr>
                <p:nvPr/>
              </p:nvSpPr>
              <p:spPr bwMode="white">
                <a:xfrm>
                  <a:off x="49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4" name="Line 54"/>
                <p:cNvSpPr>
                  <a:spLocks noChangeShapeType="1"/>
                </p:cNvSpPr>
                <p:nvPr/>
              </p:nvSpPr>
              <p:spPr bwMode="white">
                <a:xfrm>
                  <a:off x="51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5" name="Line 55"/>
                <p:cNvSpPr>
                  <a:spLocks noChangeShapeType="1"/>
                </p:cNvSpPr>
                <p:nvPr/>
              </p:nvSpPr>
              <p:spPr bwMode="white">
                <a:xfrm>
                  <a:off x="53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6" name="Line 56"/>
                <p:cNvSpPr>
                  <a:spLocks noChangeShapeType="1"/>
                </p:cNvSpPr>
                <p:nvPr/>
              </p:nvSpPr>
              <p:spPr bwMode="white">
                <a:xfrm>
                  <a:off x="55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10297" name="Rectangle 57"/>
            <p:cNvSpPr>
              <a:spLocks noChangeArrowheads="1"/>
            </p:cNvSpPr>
            <p:nvPr/>
          </p:nvSpPr>
          <p:spPr bwMode="ltGray">
            <a:xfrm>
              <a:off x="2112" y="0"/>
              <a:ext cx="3648" cy="96"/>
            </a:xfrm>
            <a:prstGeom prst="rect">
              <a:avLst/>
            </a:prstGeom>
            <a:solidFill>
              <a:schemeClr val="bg2"/>
            </a:solidFill>
            <a:ln w="9525">
              <a:solidFill>
                <a:srgbClr val="E6ECFE"/>
              </a:solidFill>
              <a:miter lim="800000"/>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outerShdw>
                </a:effectLst>
                <a:latin typeface="Times New Roman" pitchFamily="18" charset="0"/>
                <a:ea typeface="宋体" charset="-122"/>
              </a:endParaRPr>
            </a:p>
          </p:txBody>
        </p:sp>
        <p:sp>
          <p:nvSpPr>
            <p:cNvPr id="10298" name="Line 58"/>
            <p:cNvSpPr>
              <a:spLocks noChangeShapeType="1"/>
            </p:cNvSpPr>
            <p:nvPr/>
          </p:nvSpPr>
          <p:spPr bwMode="ltGray">
            <a:xfrm>
              <a:off x="5568" y="0"/>
              <a:ext cx="0" cy="1488"/>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nvGrpSpPr>
            <p:cNvPr id="2058"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1" name="Line 61"/>
              <p:cNvSpPr>
                <a:spLocks noChangeShapeType="1"/>
              </p:cNvSpPr>
              <p:nvPr/>
            </p:nvSpPr>
            <p:spPr bwMode="ltGray">
              <a:xfrm>
                <a:off x="336" y="920"/>
                <a:ext cx="0" cy="2872"/>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2051"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GB" altLang="zh-CN"/>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7164388"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buSzTx/>
              <a:buFontTx/>
              <a:buNone/>
              <a:defRPr kumimoji="1" sz="1400" b="0">
                <a:solidFill>
                  <a:srgbClr val="40458C"/>
                </a:solidFill>
                <a:effectLst/>
                <a:latin typeface="Times New Roman" pitchFamily="18" charset="0"/>
                <a:ea typeface="宋体" pitchFamily="2" charset="-122"/>
              </a:defRPr>
            </a:lvl1pPr>
          </a:lstStyle>
          <a:p>
            <a:pPr>
              <a:defRPr/>
            </a:pPr>
            <a:fld id="{7C5F6580-1730-4250-BB60-CEB7A8782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01"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402" r:id="rId12"/>
    <p:sldLayoutId id="2147484394" r:id="rId13"/>
    <p:sldLayoutId id="2147484395" r:id="rId14"/>
    <p:sldLayoutId id="2147484396" r:id="rId15"/>
    <p:sldLayoutId id="2147484397" r:id="rId16"/>
    <p:sldLayoutId id="2147484398" r:id="rId17"/>
    <p:sldLayoutId id="2147484399" r:id="rId18"/>
  </p:sldLayoutIdLst>
  <p:transition advTm="12468"/>
  <p:hf hdr="0" ftr="0" dt="0"/>
  <p:txStyles>
    <p:title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lnSpc>
          <a:spcPct val="120000"/>
        </a:lnSpc>
        <a:spcBef>
          <a:spcPct val="20000"/>
        </a:spcBef>
        <a:spcAft>
          <a:spcPct val="0"/>
        </a:spcAft>
        <a:buClr>
          <a:schemeClr val="hlink"/>
        </a:buClr>
        <a:buSzPct val="110000"/>
        <a:buFont typeface="Wingdings" pitchFamily="2" charset="2"/>
        <a:buBlip>
          <a:blip r:embed="rId20"/>
        </a:buBlip>
        <a:defRPr sz="3200" b="1">
          <a:solidFill>
            <a:schemeClr val="tx1"/>
          </a:solidFill>
          <a:latin typeface="黑体" pitchFamily="2" charset="-122"/>
          <a:ea typeface="黑体" pitchFamily="2" charset="-122"/>
          <a:cs typeface="+mn-cs"/>
        </a:defRPr>
      </a:lvl1pPr>
      <a:lvl2pPr marL="742950" indent="-285750" algn="l" rtl="0" eaLnBrk="0" fontAlgn="base" hangingPunct="0">
        <a:lnSpc>
          <a:spcPct val="120000"/>
        </a:lnSpc>
        <a:spcBef>
          <a:spcPct val="20000"/>
        </a:spcBef>
        <a:spcAft>
          <a:spcPct val="0"/>
        </a:spcAft>
        <a:buClr>
          <a:schemeClr val="tx1"/>
        </a:buClr>
        <a:buSzPct val="60000"/>
        <a:buFont typeface="Wingdings" pitchFamily="2" charset="2"/>
        <a:buChar char="n"/>
        <a:defRPr sz="2800" b="1">
          <a:solidFill>
            <a:schemeClr val="tx1"/>
          </a:solidFill>
          <a:latin typeface="黑体" pitchFamily="2" charset="-122"/>
          <a:ea typeface="黑体" pitchFamily="2" charset="-122"/>
        </a:defRPr>
      </a:lvl2pPr>
      <a:lvl3pPr marL="1143000" indent="-228600" algn="l" rtl="0" eaLnBrk="0" fontAlgn="base" hangingPunct="0">
        <a:lnSpc>
          <a:spcPct val="120000"/>
        </a:lnSpc>
        <a:spcBef>
          <a:spcPct val="20000"/>
        </a:spcBef>
        <a:spcAft>
          <a:spcPct val="0"/>
        </a:spcAft>
        <a:buClr>
          <a:schemeClr val="hlink"/>
        </a:buClr>
        <a:buSzPct val="95000"/>
        <a:buFont typeface="Wingdings" pitchFamily="2" charset="2"/>
        <a:buChar char="w"/>
        <a:defRPr sz="2400" b="1">
          <a:solidFill>
            <a:schemeClr val="tx1"/>
          </a:solidFill>
          <a:latin typeface="黑体" pitchFamily="2" charset="-122"/>
          <a:ea typeface="黑体" pitchFamily="2" charset="-122"/>
        </a:defRPr>
      </a:lvl3pPr>
      <a:lvl4pPr marL="1600200" indent="-228600" algn="l" rtl="0" eaLnBrk="0" fontAlgn="base" hangingPunct="0">
        <a:lnSpc>
          <a:spcPct val="120000"/>
        </a:lnSpc>
        <a:spcBef>
          <a:spcPct val="20000"/>
        </a:spcBef>
        <a:spcAft>
          <a:spcPct val="0"/>
        </a:spcAft>
        <a:buClr>
          <a:schemeClr val="tx1"/>
        </a:buClr>
        <a:buSzPct val="65000"/>
        <a:buFont typeface="Wingdings" pitchFamily="2" charset="2"/>
        <a:buChar char="n"/>
        <a:defRPr sz="2000" b="1">
          <a:solidFill>
            <a:schemeClr val="tx1"/>
          </a:solidFill>
          <a:latin typeface="黑体" pitchFamily="2" charset="-122"/>
          <a:ea typeface="黑体" pitchFamily="2" charset="-122"/>
        </a:defRPr>
      </a:lvl4pPr>
      <a:lvl5pPr marL="2057400" indent="-228600" algn="l" rtl="0" eaLnBrk="0" fontAlgn="base" hangingPunct="0">
        <a:lnSpc>
          <a:spcPct val="120000"/>
        </a:lnSpc>
        <a:spcBef>
          <a:spcPct val="20000"/>
        </a:spcBef>
        <a:spcAft>
          <a:spcPct val="0"/>
        </a:spcAft>
        <a:buClr>
          <a:schemeClr val="hlink"/>
        </a:buClr>
        <a:buSzPct val="60000"/>
        <a:buFont typeface="Wingdings" pitchFamily="2" charset="2"/>
        <a:buChar char="n"/>
        <a:defRPr sz="2000" b="1">
          <a:solidFill>
            <a:schemeClr val="tx1"/>
          </a:solidFill>
          <a:latin typeface="黑体" pitchFamily="2" charset="-122"/>
          <a:ea typeface="黑体" pitchFamily="2"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250825" y="260350"/>
            <a:ext cx="6985000" cy="865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 name="AutoShape 14"/>
          <p:cNvSpPr>
            <a:spLocks noChangeArrowheads="1"/>
          </p:cNvSpPr>
          <p:nvPr userDrawn="1"/>
        </p:nvSpPr>
        <p:spPr bwMode="auto">
          <a:xfrm flipV="1">
            <a:off x="250825" y="1233488"/>
            <a:ext cx="8642350" cy="46037"/>
          </a:xfrm>
          <a:prstGeom prst="flowChartProcess">
            <a:avLst/>
          </a:prstGeom>
          <a:solidFill>
            <a:srgbClr val="800080"/>
          </a:solidFill>
          <a:ln w="6350">
            <a:solidFill>
              <a:srgbClr val="800080"/>
            </a:solidFill>
            <a:miter lim="800000"/>
            <a:headEnd/>
            <a:tailEnd/>
          </a:ln>
        </p:spPr>
        <p:txBody>
          <a:bodyPr rot="10800000" wrap="none" anchor="ctr"/>
          <a:lstStyle/>
          <a:p>
            <a:pPr algn="ctr" fontAlgn="auto">
              <a:spcBef>
                <a:spcPts val="0"/>
              </a:spcBef>
              <a:spcAft>
                <a:spcPts val="0"/>
              </a:spcAft>
              <a:defRPr/>
            </a:pPr>
            <a:endParaRPr lang="zh-CN" altLang="zh-CN">
              <a:solidFill>
                <a:schemeClr val="folHlink"/>
              </a:solidFill>
              <a:latin typeface="+mn-lt"/>
            </a:endParaRPr>
          </a:p>
        </p:txBody>
      </p:sp>
      <p:pic>
        <p:nvPicPr>
          <p:cNvPr id="3076" name="图片 1"/>
          <p:cNvPicPr>
            <a:picLocks noChangeAspect="1"/>
          </p:cNvPicPr>
          <p:nvPr userDrawn="1"/>
        </p:nvPicPr>
        <p:blipFill>
          <a:blip r:embed="rId4" cstate="print"/>
          <a:srcRect/>
          <a:stretch>
            <a:fillRect/>
          </a:stretch>
        </p:blipFill>
        <p:spPr bwMode="auto">
          <a:xfrm>
            <a:off x="7850188" y="157163"/>
            <a:ext cx="1042987" cy="1039812"/>
          </a:xfrm>
          <a:prstGeom prst="rect">
            <a:avLst/>
          </a:prstGeom>
          <a:noFill/>
          <a:ln w="9525">
            <a:noFill/>
            <a:miter lim="800000"/>
            <a:headEnd/>
            <a:tailEnd/>
          </a:ln>
        </p:spPr>
      </p:pic>
      <p:sp>
        <p:nvSpPr>
          <p:cNvPr id="3" name="日期占位符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zh-CN" altLang="en-US" sz="1200">
                <a:solidFill>
                  <a:srgbClr val="800080"/>
                </a:solidFill>
                <a:latin typeface="黑体" pitchFamily="49" charset="-122"/>
                <a:ea typeface="黑体" pitchFamily="49" charset="-122"/>
                <a:cs typeface="+mj-cs"/>
              </a:defRPr>
            </a:lvl1pPr>
          </a:lstStyle>
          <a:p>
            <a:pPr>
              <a:defRPr/>
            </a:pPr>
            <a:endParaRPr lang="en-US" dirty="0"/>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lang="zh-CN" altLang="en-US" sz="1200" kern="1200">
                <a:solidFill>
                  <a:srgbClr val="800080"/>
                </a:solidFill>
                <a:latin typeface="黑体" pitchFamily="49" charset="-122"/>
                <a:ea typeface="黑体" pitchFamily="49" charset="-122"/>
                <a:cs typeface="+mj-cs"/>
              </a:defRPr>
            </a:lvl1pPr>
          </a:lstStyle>
          <a:p>
            <a:pPr>
              <a:defRPr/>
            </a:pPr>
            <a:fld id="{4BF09FE5-F88B-44DA-8673-3F59052632BE}" type="slidenum">
              <a:rPr lang="en-US" altLang="zh-CN"/>
              <a:pPr>
                <a:defRPr/>
              </a:pPr>
              <a:t>‹#›</a:t>
            </a:fld>
            <a:endParaRPr lang="en-US" dirty="0"/>
          </a:p>
        </p:txBody>
      </p:sp>
      <p:sp>
        <p:nvSpPr>
          <p:cNvPr id="3079" name="文本占位符 2"/>
          <p:cNvSpPr>
            <a:spLocks noGrp="1"/>
          </p:cNvSpPr>
          <p:nvPr>
            <p:ph type="body" idx="1"/>
          </p:nvPr>
        </p:nvSpPr>
        <p:spPr bwMode="auto">
          <a:xfrm>
            <a:off x="250825" y="1412875"/>
            <a:ext cx="8642350" cy="48244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11"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Tree>
  </p:cSld>
  <p:clrMap bg1="lt1" tx1="dk1" bg2="lt2" tx2="dk2" accent1="accent1" accent2="accent2" accent3="accent3" accent4="accent4" accent5="accent5" accent6="accent6" hlink="hlink" folHlink="folHlink"/>
  <p:sldLayoutIdLst>
    <p:sldLayoutId id="2147484403" r:id="rId1"/>
    <p:sldLayoutId id="2147484404" r:id="rId2"/>
  </p:sldLayoutIdLst>
  <p:hf hdr="0" ftr="0" dt="0"/>
  <p:txStyles>
    <p:titleStyle>
      <a:lvl1pPr algn="l" rtl="0" eaLnBrk="0" fontAlgn="base" hangingPunct="0">
        <a:spcBef>
          <a:spcPct val="0"/>
        </a:spcBef>
        <a:spcAft>
          <a:spcPct val="0"/>
        </a:spcAft>
        <a:defRPr sz="3600">
          <a:solidFill>
            <a:srgbClr val="800080"/>
          </a:solidFill>
          <a:latin typeface="华文新魏" pitchFamily="2" charset="-122"/>
          <a:ea typeface="华文新魏" pitchFamily="2" charset="-122"/>
          <a:cs typeface="+mj-cs"/>
        </a:defRPr>
      </a:lvl1pPr>
      <a:lvl2pPr algn="l" rtl="0" eaLnBrk="0" fontAlgn="base" hangingPunct="0">
        <a:spcBef>
          <a:spcPct val="0"/>
        </a:spcBef>
        <a:spcAft>
          <a:spcPct val="0"/>
        </a:spcAft>
        <a:defRPr sz="3600">
          <a:solidFill>
            <a:srgbClr val="800080"/>
          </a:solidFill>
          <a:latin typeface="华文新魏" pitchFamily="2" charset="-122"/>
          <a:ea typeface="华文新魏" pitchFamily="2" charset="-122"/>
        </a:defRPr>
      </a:lvl2pPr>
      <a:lvl3pPr algn="l" rtl="0" eaLnBrk="0" fontAlgn="base" hangingPunct="0">
        <a:spcBef>
          <a:spcPct val="0"/>
        </a:spcBef>
        <a:spcAft>
          <a:spcPct val="0"/>
        </a:spcAft>
        <a:defRPr sz="3600">
          <a:solidFill>
            <a:srgbClr val="800080"/>
          </a:solidFill>
          <a:latin typeface="华文新魏" pitchFamily="2" charset="-122"/>
          <a:ea typeface="华文新魏" pitchFamily="2" charset="-122"/>
        </a:defRPr>
      </a:lvl3pPr>
      <a:lvl4pPr algn="l" rtl="0" eaLnBrk="0" fontAlgn="base" hangingPunct="0">
        <a:spcBef>
          <a:spcPct val="0"/>
        </a:spcBef>
        <a:spcAft>
          <a:spcPct val="0"/>
        </a:spcAft>
        <a:defRPr sz="3600">
          <a:solidFill>
            <a:srgbClr val="800080"/>
          </a:solidFill>
          <a:latin typeface="华文新魏" pitchFamily="2" charset="-122"/>
          <a:ea typeface="华文新魏" pitchFamily="2" charset="-122"/>
        </a:defRPr>
      </a:lvl4pPr>
      <a:lvl5pPr algn="l" rtl="0" eaLnBrk="0" fontAlgn="base" hangingPunct="0">
        <a:spcBef>
          <a:spcPct val="0"/>
        </a:spcBef>
        <a:spcAft>
          <a:spcPct val="0"/>
        </a:spcAft>
        <a:defRPr sz="3600">
          <a:solidFill>
            <a:srgbClr val="800080"/>
          </a:solidFill>
          <a:latin typeface="华文新魏" pitchFamily="2" charset="-122"/>
          <a:ea typeface="华文新魏" pitchFamily="2" charset="-122"/>
        </a:defRPr>
      </a:lvl5pPr>
      <a:lvl6pPr marL="457200" algn="l" rtl="0" fontAlgn="base">
        <a:spcBef>
          <a:spcPct val="0"/>
        </a:spcBef>
        <a:spcAft>
          <a:spcPct val="0"/>
        </a:spcAft>
        <a:defRPr sz="4400">
          <a:solidFill>
            <a:srgbClr val="800080"/>
          </a:solidFill>
          <a:latin typeface="Arial" charset="0"/>
          <a:ea typeface="宋体" charset="-122"/>
        </a:defRPr>
      </a:lvl6pPr>
      <a:lvl7pPr marL="914400" algn="l" rtl="0" fontAlgn="base">
        <a:spcBef>
          <a:spcPct val="0"/>
        </a:spcBef>
        <a:spcAft>
          <a:spcPct val="0"/>
        </a:spcAft>
        <a:defRPr sz="4400">
          <a:solidFill>
            <a:srgbClr val="800080"/>
          </a:solidFill>
          <a:latin typeface="Arial" charset="0"/>
          <a:ea typeface="宋体" charset="-122"/>
        </a:defRPr>
      </a:lvl7pPr>
      <a:lvl8pPr marL="1371600" algn="l" rtl="0" fontAlgn="base">
        <a:spcBef>
          <a:spcPct val="0"/>
        </a:spcBef>
        <a:spcAft>
          <a:spcPct val="0"/>
        </a:spcAft>
        <a:defRPr sz="4400">
          <a:solidFill>
            <a:srgbClr val="800080"/>
          </a:solidFill>
          <a:latin typeface="Arial" charset="0"/>
          <a:ea typeface="宋体" charset="-122"/>
        </a:defRPr>
      </a:lvl8pPr>
      <a:lvl9pPr marL="1828800" algn="l" rtl="0" fontAlgn="base">
        <a:spcBef>
          <a:spcPct val="0"/>
        </a:spcBef>
        <a:spcAft>
          <a:spcPct val="0"/>
        </a:spcAft>
        <a:defRPr sz="4400">
          <a:solidFill>
            <a:srgbClr val="800080"/>
          </a:solidFill>
          <a:latin typeface="Arial" charset="0"/>
          <a:ea typeface="宋体" charset="-122"/>
        </a:defRPr>
      </a:lvl9pPr>
    </p:titleStyle>
    <p:bodyStyle>
      <a:lvl1pPr marL="342900" indent="-342900" algn="l" rtl="0" eaLnBrk="0" fontAlgn="base" hangingPunct="0">
        <a:spcBef>
          <a:spcPct val="20000"/>
        </a:spcBef>
        <a:spcAft>
          <a:spcPct val="0"/>
        </a:spcAft>
        <a:buClr>
          <a:srgbClr val="800080"/>
        </a:buClr>
        <a:buFont typeface="Wingdings" pitchFamily="2" charset="2"/>
        <a:buChar char="n"/>
        <a:defRPr sz="28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Clr>
          <a:srgbClr val="800080"/>
        </a:buClr>
        <a:buFont typeface="Wingdings" pitchFamily="2" charset="2"/>
        <a:buChar char="Ø"/>
        <a:defRPr sz="2400">
          <a:solidFill>
            <a:schemeClr val="tx1"/>
          </a:solidFill>
          <a:latin typeface="黑体" pitchFamily="49" charset="-122"/>
          <a:ea typeface="黑体" pitchFamily="49" charset="-122"/>
        </a:defRPr>
      </a:lvl2pPr>
      <a:lvl3pPr marL="1257300" indent="-342900" algn="l" rtl="0" eaLnBrk="0" fontAlgn="base" hangingPunct="0">
        <a:spcBef>
          <a:spcPct val="20000"/>
        </a:spcBef>
        <a:spcAft>
          <a:spcPct val="0"/>
        </a:spcAft>
        <a:buClr>
          <a:srgbClr val="800080"/>
        </a:buClr>
        <a:buFont typeface="Wingdings" pitchFamily="2" charset="2"/>
        <a:buChar char="ü"/>
        <a:defRPr sz="2000">
          <a:solidFill>
            <a:schemeClr val="tx1"/>
          </a:solidFill>
          <a:latin typeface="+mn-lt"/>
          <a:ea typeface="+mn-ea"/>
        </a:defRPr>
      </a:lvl3pPr>
      <a:lvl4pPr marL="1600200" indent="-228600" algn="l" rtl="0" eaLnBrk="0" fontAlgn="base" hangingPunct="0">
        <a:spcBef>
          <a:spcPct val="20000"/>
        </a:spcBef>
        <a:spcAft>
          <a:spcPct val="0"/>
        </a:spcAft>
        <a:buClr>
          <a:srgbClr val="800080"/>
        </a:buClr>
        <a:buFont typeface="Wingdings"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8370" name="Group 2"/>
          <p:cNvGrpSpPr>
            <a:grpSpLocks/>
          </p:cNvGrpSpPr>
          <p:nvPr/>
        </p:nvGrpSpPr>
        <p:grpSpPr bwMode="auto">
          <a:xfrm>
            <a:off x="0" y="0"/>
            <a:ext cx="9144000" cy="6858000"/>
            <a:chOff x="0" y="0"/>
            <a:chExt cx="5760" cy="4320"/>
          </a:xfrm>
        </p:grpSpPr>
        <p:grpSp>
          <p:nvGrpSpPr>
            <p:cNvPr id="58375" name="Group 3"/>
            <p:cNvGrpSpPr>
              <a:grpSpLocks/>
            </p:cNvGrpSpPr>
            <p:nvPr/>
          </p:nvGrpSpPr>
          <p:grpSpPr bwMode="auto">
            <a:xfrm>
              <a:off x="0" y="0"/>
              <a:ext cx="5760" cy="4320"/>
              <a:chOff x="0" y="0"/>
              <a:chExt cx="5760" cy="4320"/>
            </a:xfrm>
          </p:grpSpPr>
          <p:grpSp>
            <p:nvGrpSpPr>
              <p:cNvPr id="58382"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6" name="Line 6"/>
                <p:cNvSpPr>
                  <a:spLocks noChangeShapeType="1"/>
                </p:cNvSpPr>
                <p:nvPr/>
              </p:nvSpPr>
              <p:spPr bwMode="white">
                <a:xfrm>
                  <a:off x="0" y="38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2" name="Line 7"/>
                <p:cNvSpPr>
                  <a:spLocks noChangeShapeType="1"/>
                </p:cNvSpPr>
                <p:nvPr/>
              </p:nvSpPr>
              <p:spPr bwMode="white">
                <a:xfrm>
                  <a:off x="0" y="57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8" name="Line 8"/>
                <p:cNvSpPr>
                  <a:spLocks noChangeShapeType="1"/>
                </p:cNvSpPr>
                <p:nvPr/>
              </p:nvSpPr>
              <p:spPr bwMode="white">
                <a:xfrm>
                  <a:off x="0" y="76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9" name="Line 9"/>
                <p:cNvSpPr>
                  <a:spLocks noChangeShapeType="1"/>
                </p:cNvSpPr>
                <p:nvPr/>
              </p:nvSpPr>
              <p:spPr bwMode="white">
                <a:xfrm>
                  <a:off x="0" y="96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3" name="Line 10"/>
                <p:cNvSpPr>
                  <a:spLocks noChangeShapeType="1"/>
                </p:cNvSpPr>
                <p:nvPr/>
              </p:nvSpPr>
              <p:spPr bwMode="white">
                <a:xfrm>
                  <a:off x="0" y="115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1" name="Line 11"/>
                <p:cNvSpPr>
                  <a:spLocks noChangeShapeType="1"/>
                </p:cNvSpPr>
                <p:nvPr/>
              </p:nvSpPr>
              <p:spPr bwMode="white">
                <a:xfrm>
                  <a:off x="0" y="134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2" name="Line 12"/>
                <p:cNvSpPr>
                  <a:spLocks noChangeShapeType="1"/>
                </p:cNvSpPr>
                <p:nvPr/>
              </p:nvSpPr>
              <p:spPr bwMode="white">
                <a:xfrm>
                  <a:off x="0" y="153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3" name="Line 13"/>
                <p:cNvSpPr>
                  <a:spLocks noChangeShapeType="1"/>
                </p:cNvSpPr>
                <p:nvPr/>
              </p:nvSpPr>
              <p:spPr bwMode="white">
                <a:xfrm>
                  <a:off x="0" y="172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4" name="Line 14"/>
                <p:cNvSpPr>
                  <a:spLocks noChangeShapeType="1"/>
                </p:cNvSpPr>
                <p:nvPr/>
              </p:nvSpPr>
              <p:spPr bwMode="white">
                <a:xfrm>
                  <a:off x="0" y="192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5" name="Line 15"/>
                <p:cNvSpPr>
                  <a:spLocks noChangeShapeType="1"/>
                </p:cNvSpPr>
                <p:nvPr/>
              </p:nvSpPr>
              <p:spPr bwMode="white">
                <a:xfrm>
                  <a:off x="0" y="211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6" name="Line 16"/>
                <p:cNvSpPr>
                  <a:spLocks noChangeShapeType="1"/>
                </p:cNvSpPr>
                <p:nvPr/>
              </p:nvSpPr>
              <p:spPr bwMode="white">
                <a:xfrm>
                  <a:off x="0" y="230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7" name="Line 17"/>
                <p:cNvSpPr>
                  <a:spLocks noChangeShapeType="1"/>
                </p:cNvSpPr>
                <p:nvPr/>
              </p:nvSpPr>
              <p:spPr bwMode="white">
                <a:xfrm>
                  <a:off x="0" y="249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8" name="Line 18"/>
                <p:cNvSpPr>
                  <a:spLocks noChangeShapeType="1"/>
                </p:cNvSpPr>
                <p:nvPr/>
              </p:nvSpPr>
              <p:spPr bwMode="white">
                <a:xfrm>
                  <a:off x="0" y="268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9" name="Line 19"/>
                <p:cNvSpPr>
                  <a:spLocks noChangeShapeType="1"/>
                </p:cNvSpPr>
                <p:nvPr/>
              </p:nvSpPr>
              <p:spPr bwMode="white">
                <a:xfrm>
                  <a:off x="0" y="288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0" name="Line 20"/>
                <p:cNvSpPr>
                  <a:spLocks noChangeShapeType="1"/>
                </p:cNvSpPr>
                <p:nvPr/>
              </p:nvSpPr>
              <p:spPr bwMode="white">
                <a:xfrm>
                  <a:off x="0" y="307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1" name="Line 21"/>
                <p:cNvSpPr>
                  <a:spLocks noChangeShapeType="1"/>
                </p:cNvSpPr>
                <p:nvPr/>
              </p:nvSpPr>
              <p:spPr bwMode="white">
                <a:xfrm>
                  <a:off x="0" y="326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2" name="Line 22"/>
                <p:cNvSpPr>
                  <a:spLocks noChangeShapeType="1"/>
                </p:cNvSpPr>
                <p:nvPr/>
              </p:nvSpPr>
              <p:spPr bwMode="white">
                <a:xfrm>
                  <a:off x="0" y="345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3" name="Line 23"/>
                <p:cNvSpPr>
                  <a:spLocks noChangeShapeType="1"/>
                </p:cNvSpPr>
                <p:nvPr/>
              </p:nvSpPr>
              <p:spPr bwMode="white">
                <a:xfrm>
                  <a:off x="0" y="364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4" name="Line 24"/>
                <p:cNvSpPr>
                  <a:spLocks noChangeShapeType="1"/>
                </p:cNvSpPr>
                <p:nvPr/>
              </p:nvSpPr>
              <p:spPr bwMode="white">
                <a:xfrm>
                  <a:off x="0" y="384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5" name="Line 25"/>
                <p:cNvSpPr>
                  <a:spLocks noChangeShapeType="1"/>
                </p:cNvSpPr>
                <p:nvPr/>
              </p:nvSpPr>
              <p:spPr bwMode="white">
                <a:xfrm>
                  <a:off x="0" y="403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6" name="Line 26"/>
                <p:cNvSpPr>
                  <a:spLocks noChangeShapeType="1"/>
                </p:cNvSpPr>
                <p:nvPr/>
              </p:nvSpPr>
              <p:spPr bwMode="white">
                <a:xfrm>
                  <a:off x="0" y="422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nvGrpSpPr>
              <p:cNvPr id="58383"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9" name="Line 29"/>
                <p:cNvSpPr>
                  <a:spLocks noChangeShapeType="1"/>
                </p:cNvSpPr>
                <p:nvPr/>
              </p:nvSpPr>
              <p:spPr bwMode="white">
                <a:xfrm>
                  <a:off x="38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0" name="Line 30"/>
                <p:cNvSpPr>
                  <a:spLocks noChangeShapeType="1"/>
                </p:cNvSpPr>
                <p:nvPr/>
              </p:nvSpPr>
              <p:spPr bwMode="white">
                <a:xfrm>
                  <a:off x="57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1" name="Line 31"/>
                <p:cNvSpPr>
                  <a:spLocks noChangeShapeType="1"/>
                </p:cNvSpPr>
                <p:nvPr/>
              </p:nvSpPr>
              <p:spPr bwMode="white">
                <a:xfrm>
                  <a:off x="76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2" name="Line 32"/>
                <p:cNvSpPr>
                  <a:spLocks noChangeShapeType="1"/>
                </p:cNvSpPr>
                <p:nvPr/>
              </p:nvSpPr>
              <p:spPr bwMode="white">
                <a:xfrm>
                  <a:off x="96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3" name="Line 33"/>
                <p:cNvSpPr>
                  <a:spLocks noChangeShapeType="1"/>
                </p:cNvSpPr>
                <p:nvPr/>
              </p:nvSpPr>
              <p:spPr bwMode="white">
                <a:xfrm>
                  <a:off x="115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4" name="Line 34"/>
                <p:cNvSpPr>
                  <a:spLocks noChangeShapeType="1"/>
                </p:cNvSpPr>
                <p:nvPr/>
              </p:nvSpPr>
              <p:spPr bwMode="white">
                <a:xfrm>
                  <a:off x="134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5" name="Line 35"/>
                <p:cNvSpPr>
                  <a:spLocks noChangeShapeType="1"/>
                </p:cNvSpPr>
                <p:nvPr/>
              </p:nvSpPr>
              <p:spPr bwMode="white">
                <a:xfrm>
                  <a:off x="153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6" name="Line 36"/>
                <p:cNvSpPr>
                  <a:spLocks noChangeShapeType="1"/>
                </p:cNvSpPr>
                <p:nvPr/>
              </p:nvSpPr>
              <p:spPr bwMode="white">
                <a:xfrm>
                  <a:off x="172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7" name="Line 37"/>
                <p:cNvSpPr>
                  <a:spLocks noChangeShapeType="1"/>
                </p:cNvSpPr>
                <p:nvPr/>
              </p:nvSpPr>
              <p:spPr bwMode="white">
                <a:xfrm>
                  <a:off x="192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8" name="Line 38"/>
                <p:cNvSpPr>
                  <a:spLocks noChangeShapeType="1"/>
                </p:cNvSpPr>
                <p:nvPr/>
              </p:nvSpPr>
              <p:spPr bwMode="white">
                <a:xfrm>
                  <a:off x="211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9" name="Line 39"/>
                <p:cNvSpPr>
                  <a:spLocks noChangeShapeType="1"/>
                </p:cNvSpPr>
                <p:nvPr/>
              </p:nvSpPr>
              <p:spPr bwMode="white">
                <a:xfrm>
                  <a:off x="230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0" name="Line 40"/>
                <p:cNvSpPr>
                  <a:spLocks noChangeShapeType="1"/>
                </p:cNvSpPr>
                <p:nvPr/>
              </p:nvSpPr>
              <p:spPr bwMode="white">
                <a:xfrm>
                  <a:off x="249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1" name="Line 41"/>
                <p:cNvSpPr>
                  <a:spLocks noChangeShapeType="1"/>
                </p:cNvSpPr>
                <p:nvPr/>
              </p:nvSpPr>
              <p:spPr bwMode="white">
                <a:xfrm>
                  <a:off x="268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2" name="Line 42"/>
                <p:cNvSpPr>
                  <a:spLocks noChangeShapeType="1"/>
                </p:cNvSpPr>
                <p:nvPr/>
              </p:nvSpPr>
              <p:spPr bwMode="white">
                <a:xfrm>
                  <a:off x="288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3" name="Line 43"/>
                <p:cNvSpPr>
                  <a:spLocks noChangeShapeType="1"/>
                </p:cNvSpPr>
                <p:nvPr/>
              </p:nvSpPr>
              <p:spPr bwMode="white">
                <a:xfrm>
                  <a:off x="307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4" name="Line 44"/>
                <p:cNvSpPr>
                  <a:spLocks noChangeShapeType="1"/>
                </p:cNvSpPr>
                <p:nvPr/>
              </p:nvSpPr>
              <p:spPr bwMode="white">
                <a:xfrm>
                  <a:off x="326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5" name="Line 45"/>
                <p:cNvSpPr>
                  <a:spLocks noChangeShapeType="1"/>
                </p:cNvSpPr>
                <p:nvPr/>
              </p:nvSpPr>
              <p:spPr bwMode="white">
                <a:xfrm>
                  <a:off x="345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6" name="Line 46"/>
                <p:cNvSpPr>
                  <a:spLocks noChangeShapeType="1"/>
                </p:cNvSpPr>
                <p:nvPr/>
              </p:nvSpPr>
              <p:spPr bwMode="white">
                <a:xfrm>
                  <a:off x="364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7" name="Line 47"/>
                <p:cNvSpPr>
                  <a:spLocks noChangeShapeType="1"/>
                </p:cNvSpPr>
                <p:nvPr/>
              </p:nvSpPr>
              <p:spPr bwMode="white">
                <a:xfrm>
                  <a:off x="384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8" name="Line 48"/>
                <p:cNvSpPr>
                  <a:spLocks noChangeShapeType="1"/>
                </p:cNvSpPr>
                <p:nvPr/>
              </p:nvSpPr>
              <p:spPr bwMode="white">
                <a:xfrm>
                  <a:off x="403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9" name="Line 49"/>
                <p:cNvSpPr>
                  <a:spLocks noChangeShapeType="1"/>
                </p:cNvSpPr>
                <p:nvPr/>
              </p:nvSpPr>
              <p:spPr bwMode="white">
                <a:xfrm>
                  <a:off x="422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0" name="Line 50"/>
                <p:cNvSpPr>
                  <a:spLocks noChangeShapeType="1"/>
                </p:cNvSpPr>
                <p:nvPr/>
              </p:nvSpPr>
              <p:spPr bwMode="white">
                <a:xfrm>
                  <a:off x="441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1" name="Line 51"/>
                <p:cNvSpPr>
                  <a:spLocks noChangeShapeType="1"/>
                </p:cNvSpPr>
                <p:nvPr/>
              </p:nvSpPr>
              <p:spPr bwMode="white">
                <a:xfrm>
                  <a:off x="460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2" name="Line 52"/>
                <p:cNvSpPr>
                  <a:spLocks noChangeShapeType="1"/>
                </p:cNvSpPr>
                <p:nvPr/>
              </p:nvSpPr>
              <p:spPr bwMode="white">
                <a:xfrm>
                  <a:off x="480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3" name="Line 53"/>
                <p:cNvSpPr>
                  <a:spLocks noChangeShapeType="1"/>
                </p:cNvSpPr>
                <p:nvPr/>
              </p:nvSpPr>
              <p:spPr bwMode="white">
                <a:xfrm>
                  <a:off x="499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4" name="Line 54"/>
                <p:cNvSpPr>
                  <a:spLocks noChangeShapeType="1"/>
                </p:cNvSpPr>
                <p:nvPr/>
              </p:nvSpPr>
              <p:spPr bwMode="white">
                <a:xfrm>
                  <a:off x="518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5" name="Line 55"/>
                <p:cNvSpPr>
                  <a:spLocks noChangeShapeType="1"/>
                </p:cNvSpPr>
                <p:nvPr/>
              </p:nvSpPr>
              <p:spPr bwMode="white">
                <a:xfrm>
                  <a:off x="537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6" name="Line 56"/>
                <p:cNvSpPr>
                  <a:spLocks noChangeShapeType="1"/>
                </p:cNvSpPr>
                <p:nvPr/>
              </p:nvSpPr>
              <p:spPr bwMode="white">
                <a:xfrm>
                  <a:off x="556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10297" name="Rectangle 57"/>
            <p:cNvSpPr>
              <a:spLocks noChangeArrowheads="1"/>
            </p:cNvSpPr>
            <p:nvPr/>
          </p:nvSpPr>
          <p:spPr bwMode="ltGray">
            <a:xfrm>
              <a:off x="2112" y="0"/>
              <a:ext cx="3648" cy="96"/>
            </a:xfrm>
            <a:prstGeom prst="rect">
              <a:avLst/>
            </a:prstGeom>
            <a:solidFill>
              <a:schemeClr val="bg2"/>
            </a:solidFill>
            <a:ln w="9525">
              <a:solidFill>
                <a:srgbClr val="E6ECFE"/>
              </a:solidFill>
              <a:miter lim="800000"/>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outerShdw>
                </a:effectLst>
                <a:latin typeface="Times New Roman" pitchFamily="18" charset="0"/>
                <a:ea typeface="宋体" charset="-122"/>
              </a:endParaRPr>
            </a:p>
          </p:txBody>
        </p:sp>
        <p:sp>
          <p:nvSpPr>
            <p:cNvPr id="10298" name="Line 58"/>
            <p:cNvSpPr>
              <a:spLocks noChangeShapeType="1"/>
            </p:cNvSpPr>
            <p:nvPr/>
          </p:nvSpPr>
          <p:spPr bwMode="ltGray">
            <a:xfrm>
              <a:off x="5568" y="0"/>
              <a:ext cx="0" cy="1488"/>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nvGrpSpPr>
            <p:cNvPr id="58378"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1" name="Line 61"/>
              <p:cNvSpPr>
                <a:spLocks noChangeShapeType="1"/>
              </p:cNvSpPr>
              <p:nvPr/>
            </p:nvSpPr>
            <p:spPr bwMode="ltGray">
              <a:xfrm>
                <a:off x="336" y="920"/>
                <a:ext cx="0" cy="2872"/>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58371"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GB" altLang="zh-CN"/>
          </a:p>
        </p:txBody>
      </p:sp>
      <p:sp>
        <p:nvSpPr>
          <p:cNvPr id="5837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buClr>
                <a:srgbClr val="000066"/>
              </a:buClr>
              <a:defRPr/>
            </a:pPr>
            <a:endParaRPr lang="en-GB" altLang="zh-CN"/>
          </a:p>
        </p:txBody>
      </p:sp>
      <p:sp>
        <p:nvSpPr>
          <p:cNvPr id="10307" name="Rectangle 67"/>
          <p:cNvSpPr>
            <a:spLocks noGrp="1" noChangeArrowheads="1"/>
          </p:cNvSpPr>
          <p:nvPr>
            <p:ph type="sldNum" sz="quarter" idx="4"/>
          </p:nvPr>
        </p:nvSpPr>
        <p:spPr bwMode="auto">
          <a:xfrm>
            <a:off x="7164388"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400" b="0">
                <a:solidFill>
                  <a:srgbClr val="40458C"/>
                </a:solidFill>
                <a:latin typeface="Times New Roman" panose="02020603050405020304" pitchFamily="18" charset="0"/>
              </a:defRPr>
            </a:lvl1pPr>
          </a:lstStyle>
          <a:p>
            <a:fld id="{0A6A2BB0-C615-405D-B9A4-FD5C6B7B03DB}" type="slidenum">
              <a:rPr lang="en-US" altLang="zh-CN" smtClean="0"/>
              <a:pPr/>
              <a:t>‹#›</a:t>
            </a:fld>
            <a:endParaRPr lang="en-US" altLang="zh-CN"/>
          </a:p>
        </p:txBody>
      </p:sp>
    </p:spTree>
    <p:extLst>
      <p:ext uri="{BB962C8B-B14F-4D97-AF65-F5344CB8AC3E}">
        <p14:creationId xmlns:p14="http://schemas.microsoft.com/office/powerpoint/2010/main" val="1325934938"/>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Lst>
  <p:transition advTm="12468"/>
  <p:hf hdr="0" ftr="0" dt="0"/>
  <p:txStyles>
    <p:title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lnSpc>
          <a:spcPct val="120000"/>
        </a:lnSpc>
        <a:spcBef>
          <a:spcPct val="20000"/>
        </a:spcBef>
        <a:spcAft>
          <a:spcPct val="0"/>
        </a:spcAft>
        <a:buClr>
          <a:schemeClr val="hlink"/>
        </a:buClr>
        <a:buSzPct val="110000"/>
        <a:buFont typeface="Wingdings" pitchFamily="2" charset="2"/>
        <a:buBlip>
          <a:blip r:embed="rId20"/>
        </a:buBlip>
        <a:defRPr sz="3200" b="1">
          <a:solidFill>
            <a:schemeClr val="tx1"/>
          </a:solidFill>
          <a:latin typeface="黑体" pitchFamily="2" charset="-122"/>
          <a:ea typeface="黑体" pitchFamily="2" charset="-122"/>
          <a:cs typeface="+mn-cs"/>
        </a:defRPr>
      </a:lvl1pPr>
      <a:lvl2pPr marL="742950" indent="-285750" algn="l" rtl="0" eaLnBrk="0" fontAlgn="base" hangingPunct="0">
        <a:lnSpc>
          <a:spcPct val="120000"/>
        </a:lnSpc>
        <a:spcBef>
          <a:spcPct val="20000"/>
        </a:spcBef>
        <a:spcAft>
          <a:spcPct val="0"/>
        </a:spcAft>
        <a:buClr>
          <a:schemeClr val="tx1"/>
        </a:buClr>
        <a:buSzPct val="60000"/>
        <a:buFont typeface="Wingdings" pitchFamily="2" charset="2"/>
        <a:buChar char="n"/>
        <a:defRPr sz="2800" b="1">
          <a:solidFill>
            <a:schemeClr val="tx1"/>
          </a:solidFill>
          <a:latin typeface="黑体" pitchFamily="2" charset="-122"/>
          <a:ea typeface="黑体" pitchFamily="2" charset="-122"/>
        </a:defRPr>
      </a:lvl2pPr>
      <a:lvl3pPr marL="1143000" indent="-228600" algn="l" rtl="0" eaLnBrk="0" fontAlgn="base" hangingPunct="0">
        <a:lnSpc>
          <a:spcPct val="120000"/>
        </a:lnSpc>
        <a:spcBef>
          <a:spcPct val="20000"/>
        </a:spcBef>
        <a:spcAft>
          <a:spcPct val="0"/>
        </a:spcAft>
        <a:buClr>
          <a:schemeClr val="hlink"/>
        </a:buClr>
        <a:buSzPct val="95000"/>
        <a:buFont typeface="Wingdings" pitchFamily="2" charset="2"/>
        <a:buChar char="w"/>
        <a:defRPr sz="2400" b="1">
          <a:solidFill>
            <a:schemeClr val="tx1"/>
          </a:solidFill>
          <a:latin typeface="黑体" pitchFamily="2" charset="-122"/>
          <a:ea typeface="黑体" pitchFamily="2" charset="-122"/>
        </a:defRPr>
      </a:lvl3pPr>
      <a:lvl4pPr marL="1600200" indent="-228600" algn="l" rtl="0" eaLnBrk="0" fontAlgn="base" hangingPunct="0">
        <a:lnSpc>
          <a:spcPct val="120000"/>
        </a:lnSpc>
        <a:spcBef>
          <a:spcPct val="20000"/>
        </a:spcBef>
        <a:spcAft>
          <a:spcPct val="0"/>
        </a:spcAft>
        <a:buClr>
          <a:schemeClr val="tx1"/>
        </a:buClr>
        <a:buSzPct val="65000"/>
        <a:buFont typeface="Wingdings" pitchFamily="2" charset="2"/>
        <a:buChar char="n"/>
        <a:defRPr sz="2000" b="1">
          <a:solidFill>
            <a:schemeClr val="tx1"/>
          </a:solidFill>
          <a:latin typeface="黑体" pitchFamily="2" charset="-122"/>
          <a:ea typeface="黑体" pitchFamily="2" charset="-122"/>
        </a:defRPr>
      </a:lvl4pPr>
      <a:lvl5pPr marL="2057400" indent="-228600" algn="l" rtl="0" eaLnBrk="0" fontAlgn="base" hangingPunct="0">
        <a:lnSpc>
          <a:spcPct val="120000"/>
        </a:lnSpc>
        <a:spcBef>
          <a:spcPct val="20000"/>
        </a:spcBef>
        <a:spcAft>
          <a:spcPct val="0"/>
        </a:spcAft>
        <a:buClr>
          <a:schemeClr val="hlink"/>
        </a:buClr>
        <a:buSzPct val="60000"/>
        <a:buFont typeface="Wingdings" pitchFamily="2" charset="2"/>
        <a:buChar char="n"/>
        <a:defRPr sz="2000" b="1">
          <a:solidFill>
            <a:schemeClr val="tx1"/>
          </a:solidFill>
          <a:latin typeface="黑体" pitchFamily="2" charset="-122"/>
          <a:ea typeface="黑体" pitchFamily="2"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9.bin"/><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9.vml"/><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24.emf"/><Relationship Id="rId5" Type="http://schemas.openxmlformats.org/officeDocument/2006/relationships/oleObject" Target="../embeddings/oleObject13.bin"/><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12.v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29.wmf"/><Relationship Id="rId5" Type="http://schemas.openxmlformats.org/officeDocument/2006/relationships/oleObject" Target="../embeddings/oleObject18.bin"/><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33.emf"/><Relationship Id="rId5" Type="http://schemas.openxmlformats.org/officeDocument/2006/relationships/oleObject" Target="../embeddings/oleObject22.bin"/><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35.wmf"/><Relationship Id="rId5" Type="http://schemas.openxmlformats.org/officeDocument/2006/relationships/oleObject" Target="../embeddings/oleObject24.bin"/><Relationship Id="rId4" Type="http://schemas.openxmlformats.org/officeDocument/2006/relationships/image" Target="../media/image3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37.wmf"/><Relationship Id="rId5" Type="http://schemas.openxmlformats.org/officeDocument/2006/relationships/oleObject" Target="../embeddings/oleObject26.bin"/><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image" Target="../media/image39.wmf"/><Relationship Id="rId5" Type="http://schemas.openxmlformats.org/officeDocument/2006/relationships/oleObject" Target="../embeddings/oleObject28.bin"/><Relationship Id="rId4" Type="http://schemas.openxmlformats.org/officeDocument/2006/relationships/image" Target="../media/image3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5.xml"/><Relationship Id="rId1" Type="http://schemas.openxmlformats.org/officeDocument/2006/relationships/vmlDrawing" Target="../drawings/vmlDrawing19.vml"/><Relationship Id="rId4" Type="http://schemas.openxmlformats.org/officeDocument/2006/relationships/image" Target="../media/image40.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4.xml"/><Relationship Id="rId1" Type="http://schemas.openxmlformats.org/officeDocument/2006/relationships/vmlDrawing" Target="../drawings/vmlDrawing20.vml"/><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46.wmf"/><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43.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34.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image" Target="../media/image48.wmf"/><Relationship Id="rId5" Type="http://schemas.openxmlformats.org/officeDocument/2006/relationships/oleObject" Target="../embeddings/oleObject37.bin"/><Relationship Id="rId4" Type="http://schemas.openxmlformats.org/officeDocument/2006/relationships/image" Target="../media/image4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s>
</file>

<file path=ppt/slides/_rels/slide5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image" Target="../media/image53.wmf"/><Relationship Id="rId5" Type="http://schemas.openxmlformats.org/officeDocument/2006/relationships/oleObject" Target="../embeddings/oleObject42.bin"/><Relationship Id="rId4" Type="http://schemas.openxmlformats.org/officeDocument/2006/relationships/image" Target="../media/image52.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hyperlink" Target="http://www.nitehawk.com/w3sz/CollinsMethod_W3SZ_Summary.pdf" TargetMode="External"/><Relationship Id="rId2" Type="http://schemas.openxmlformats.org/officeDocument/2006/relationships/image" Target="../media/image62.jpe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www.baidu.com/link?url=__EyEcNvqhgHT5P9YXAPe0QpfbU8E9pLOebLb5e0qrxqpH6JR7Pk1pCi4YqmBRgScOZJ1FE1oJgAdiUEK4e4Aa&amp;wd=&amp;eqid=be52a4fd000063580000000659c7fcbb"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ext Box 2"/>
          <p:cNvSpPr txBox="1">
            <a:spLocks noChangeArrowheads="1"/>
          </p:cNvSpPr>
          <p:nvPr/>
        </p:nvSpPr>
        <p:spPr bwMode="auto">
          <a:xfrm>
            <a:off x="457200" y="344488"/>
            <a:ext cx="6007100" cy="461962"/>
          </a:xfrm>
          <a:prstGeom prst="rect">
            <a:avLst/>
          </a:prstGeom>
          <a:noFill/>
          <a:ln>
            <a:noFill/>
          </a:ln>
          <a:effectLst/>
          <a:extLst/>
        </p:spPr>
        <p:txBody>
          <a:bodyPr>
            <a:spAutoFit/>
          </a:bodyPr>
          <a:lstStyle/>
          <a:p>
            <a:pPr>
              <a:spcBef>
                <a:spcPct val="50000"/>
              </a:spcBef>
              <a:defRPr/>
            </a:pPr>
            <a:r>
              <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rPr>
              <a:t>2020</a:t>
            </a:r>
            <a:r>
              <a:rPr kumimoji="1" lang="zh-CN" altLang="en-US" sz="2400" dirty="0">
                <a:solidFill>
                  <a:srgbClr val="000066"/>
                </a:solidFill>
                <a:effectLst>
                  <a:outerShdw blurRad="38100" dist="38100" dir="2700000" algn="tl">
                    <a:srgbClr val="C0C0C0"/>
                  </a:outerShdw>
                </a:effectLst>
                <a:latin typeface="Times New Roman" pitchFamily="18" charset="0"/>
                <a:ea typeface="黑体" pitchFamily="2" charset="-122"/>
              </a:rPr>
              <a:t>级电子与通信工程专业硕士</a:t>
            </a:r>
            <a:endPar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endParaRPr>
          </a:p>
        </p:txBody>
      </p:sp>
      <p:sp>
        <p:nvSpPr>
          <p:cNvPr id="1051651" name="Text Box 3"/>
          <p:cNvSpPr txBox="1">
            <a:spLocks noChangeArrowheads="1"/>
          </p:cNvSpPr>
          <p:nvPr/>
        </p:nvSpPr>
        <p:spPr bwMode="auto">
          <a:xfrm>
            <a:off x="404813" y="1438275"/>
            <a:ext cx="8640762" cy="1920526"/>
          </a:xfrm>
          <a:prstGeom prst="rect">
            <a:avLst/>
          </a:prstGeom>
          <a:noFill/>
          <a:ln>
            <a:noFill/>
          </a:ln>
          <a:effectLst/>
          <a:extLst/>
        </p:spPr>
        <p:txBody>
          <a:bodyPr>
            <a:spAutoFit/>
          </a:bodyPr>
          <a:lstStyle/>
          <a:p>
            <a:pPr algn="ctr">
              <a:lnSpc>
                <a:spcPct val="135000"/>
              </a:lnSpc>
              <a:buFont typeface="Wingdings" pitchFamily="2" charset="2"/>
              <a:buNone/>
              <a:defRPr/>
            </a:pPr>
            <a:r>
              <a:rPr kumimoji="1" lang="zh-CN" altLang="en-US" sz="4800" dirty="0">
                <a:solidFill>
                  <a:srgbClr val="CC0000"/>
                </a:solidFill>
                <a:effectLst>
                  <a:outerShdw blurRad="38100" dist="38100" dir="2700000" algn="tl">
                    <a:srgbClr val="C0C0C0"/>
                  </a:outerShdw>
                </a:effectLst>
                <a:latin typeface="Times New Roman" pitchFamily="18" charset="0"/>
                <a:ea typeface="黑体" pitchFamily="2" charset="-122"/>
              </a:rPr>
              <a:t>现代通信技术</a:t>
            </a:r>
            <a:endParaRPr kumimoji="1" lang="en-US" altLang="zh-CN" sz="4800" dirty="0">
              <a:solidFill>
                <a:srgbClr val="CC0000"/>
              </a:solidFill>
              <a:effectLst>
                <a:outerShdw blurRad="38100" dist="38100" dir="2700000" algn="tl">
                  <a:srgbClr val="C0C0C0"/>
                </a:outerShdw>
              </a:effectLst>
              <a:latin typeface="Times New Roman" pitchFamily="18" charset="0"/>
              <a:ea typeface="黑体" pitchFamily="2" charset="-122"/>
            </a:endParaRPr>
          </a:p>
          <a:p>
            <a:pPr algn="ctr">
              <a:lnSpc>
                <a:spcPct val="135000"/>
              </a:lnSpc>
              <a:buFont typeface="Wingdings" pitchFamily="2" charset="2"/>
              <a:buNone/>
              <a:defRPr/>
            </a:pPr>
            <a:r>
              <a:rPr kumimoji="1" lang="en-US" altLang="zh-CN" sz="4000" dirty="0">
                <a:solidFill>
                  <a:srgbClr val="CC0000"/>
                </a:solidFill>
                <a:effectLst>
                  <a:outerShdw blurRad="38100" dist="38100" dir="2700000" algn="tl">
                    <a:srgbClr val="C0C0C0"/>
                  </a:outerShdw>
                </a:effectLst>
                <a:latin typeface="Times New Roman" pitchFamily="18" charset="0"/>
                <a:ea typeface="黑体" pitchFamily="2" charset="-122"/>
              </a:rPr>
              <a:t>Modern Communication Technologies</a:t>
            </a:r>
            <a:endParaRPr kumimoji="1" lang="zh-CN" altLang="en-US" sz="4000" dirty="0">
              <a:solidFill>
                <a:srgbClr val="CC0000"/>
              </a:solidFill>
              <a:effectLst>
                <a:outerShdw blurRad="38100" dist="38100" dir="2700000" algn="tl">
                  <a:srgbClr val="C0C0C0"/>
                </a:outerShdw>
              </a:effectLst>
              <a:latin typeface="Times New Roman" pitchFamily="18" charset="0"/>
              <a:ea typeface="黑体" pitchFamily="2" charset="-122"/>
            </a:endParaRPr>
          </a:p>
        </p:txBody>
      </p:sp>
      <p:sp>
        <p:nvSpPr>
          <p:cNvPr id="1051652" name="Text Box 4"/>
          <p:cNvSpPr txBox="1">
            <a:spLocks noChangeArrowheads="1"/>
          </p:cNvSpPr>
          <p:nvPr/>
        </p:nvSpPr>
        <p:spPr bwMode="auto">
          <a:xfrm>
            <a:off x="617538" y="3863975"/>
            <a:ext cx="7991475" cy="1918795"/>
          </a:xfrm>
          <a:prstGeom prst="rect">
            <a:avLst/>
          </a:prstGeom>
          <a:noFill/>
          <a:ln>
            <a:noFill/>
          </a:ln>
          <a:effectLst/>
          <a:extLst/>
        </p:spPr>
        <p:txBody>
          <a:bodyPr>
            <a:spAutoFit/>
          </a:bodyPr>
          <a:lstStyle/>
          <a:p>
            <a:pPr algn="ctr">
              <a:lnSpc>
                <a:spcPct val="135000"/>
              </a:lnSpc>
              <a:defRPr/>
            </a:pPr>
            <a:r>
              <a:rPr lang="zh-CN" altLang="en-US" sz="3200" dirty="0">
                <a:solidFill>
                  <a:srgbClr val="000066"/>
                </a:solidFill>
                <a:effectLst>
                  <a:outerShdw blurRad="38100" dist="38100" dir="2700000" algn="tl">
                    <a:srgbClr val="C0C0C0"/>
                  </a:outerShdw>
                </a:effectLst>
                <a:latin typeface="黑体" pitchFamily="2" charset="-122"/>
                <a:ea typeface="黑体" pitchFamily="2" charset="-122"/>
              </a:rPr>
              <a:t>电子与信息工程学院</a:t>
            </a:r>
            <a:endParaRPr lang="en-US" altLang="zh-CN" sz="3200" dirty="0">
              <a:solidFill>
                <a:srgbClr val="000066"/>
              </a:solidFill>
              <a:effectLst>
                <a:outerShdw blurRad="38100" dist="38100" dir="2700000" algn="tl">
                  <a:srgbClr val="C0C0C0"/>
                </a:outerShdw>
              </a:effectLst>
              <a:latin typeface="黑体" pitchFamily="2" charset="-122"/>
              <a:ea typeface="黑体" pitchFamily="2" charset="-122"/>
            </a:endParaRPr>
          </a:p>
          <a:p>
            <a:pPr algn="ctr">
              <a:lnSpc>
                <a:spcPct val="135000"/>
              </a:lnSpc>
              <a:defRPr/>
            </a:pP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陈</a:t>
            </a:r>
            <a:r>
              <a:rPr kumimoji="1" lang="en-US" altLang="zh-CN" sz="3200" dirty="0">
                <a:solidFill>
                  <a:srgbClr val="000066"/>
                </a:solidFill>
                <a:effectLst>
                  <a:outerShdw blurRad="38100" dist="38100" dir="2700000" algn="tl">
                    <a:srgbClr val="C0C0C0"/>
                  </a:outerShdw>
                </a:effectLst>
                <a:latin typeface="黑体" pitchFamily="2" charset="-122"/>
                <a:ea typeface="黑体" pitchFamily="2" charset="-122"/>
              </a:rPr>
              <a:t> </a:t>
            </a: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翔</a:t>
            </a:r>
          </a:p>
          <a:p>
            <a:pPr algn="ctr">
              <a:lnSpc>
                <a:spcPct val="135000"/>
              </a:lnSpc>
              <a:defRPr/>
            </a:pPr>
            <a:r>
              <a:rPr kumimoji="1" lang="zh-CN" altLang="zh-CN" sz="2800" dirty="0">
                <a:solidFill>
                  <a:srgbClr val="000066"/>
                </a:solidFill>
                <a:effectLst>
                  <a:outerShdw blurRad="38100" dist="38100" dir="2700000" algn="tl">
                    <a:srgbClr val="C0C0C0"/>
                  </a:outerShdw>
                </a:effectLst>
                <a:latin typeface="黑体" pitchFamily="2" charset="-122"/>
                <a:ea typeface="黑体" pitchFamily="2" charset="-122"/>
              </a:rPr>
              <a:t>20</a:t>
            </a:r>
            <a:r>
              <a:rPr kumimoji="1" lang="en-US" altLang="zh-CN" sz="2800" dirty="0">
                <a:solidFill>
                  <a:srgbClr val="000066"/>
                </a:solidFill>
                <a:effectLst>
                  <a:outerShdw blurRad="38100" dist="38100" dir="2700000" algn="tl">
                    <a:srgbClr val="C0C0C0"/>
                  </a:outerShdw>
                </a:effectLst>
                <a:latin typeface="黑体" pitchFamily="2" charset="-122"/>
                <a:ea typeface="黑体" pitchFamily="2" charset="-122"/>
              </a:rPr>
              <a:t>20-2021</a:t>
            </a:r>
            <a:r>
              <a:rPr kumimoji="1" lang="zh-CN" altLang="en-US" sz="2800" dirty="0">
                <a:solidFill>
                  <a:srgbClr val="000066"/>
                </a:solidFill>
                <a:effectLst>
                  <a:outerShdw blurRad="38100" dist="38100" dir="2700000" algn="tl">
                    <a:srgbClr val="C0C0C0"/>
                  </a:outerShdw>
                </a:effectLst>
                <a:latin typeface="黑体" pitchFamily="2" charset="-122"/>
                <a:ea typeface="黑体" pitchFamily="2" charset="-122"/>
              </a:rPr>
              <a:t>学年第一学期</a:t>
            </a:r>
            <a:endPar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3699377892"/>
      </p:ext>
    </p:extLst>
  </p:cSld>
  <p:clrMapOvr>
    <a:masterClrMapping/>
  </p:clrMapOvr>
  <p:transition advTm="1246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8650" y="726538"/>
            <a:ext cx="8255000" cy="647700"/>
          </a:xfrm>
        </p:spPr>
        <p:txBody>
          <a:bodyPr/>
          <a:lstStyle/>
          <a:p>
            <a:pPr eaLnBrk="1" hangingPunct="1"/>
            <a:r>
              <a:rPr lang="zh-CN" altLang="en-US" sz="4000" b="1" dirty="0">
                <a:solidFill>
                  <a:srgbClr val="002060"/>
                </a:solidFill>
                <a:latin typeface="大黑体" charset="-122"/>
                <a:ea typeface="大黑体" charset="-122"/>
              </a:rPr>
              <a:t>地面效应之一：</a:t>
            </a:r>
            <a:r>
              <a:rPr lang="zh-CN" altLang="en-US" sz="4000" b="1" dirty="0">
                <a:solidFill>
                  <a:srgbClr val="002060"/>
                </a:solidFill>
                <a:ea typeface="大黑体" charset="-122"/>
              </a:rPr>
              <a:t>余隙及费涅尔损耗</a:t>
            </a:r>
          </a:p>
        </p:txBody>
      </p:sp>
      <p:sp>
        <p:nvSpPr>
          <p:cNvPr id="30723" name="Rectangle 3"/>
          <p:cNvSpPr>
            <a:spLocks noGrp="1" noChangeArrowheads="1"/>
          </p:cNvSpPr>
          <p:nvPr>
            <p:ph type="body" sz="half" idx="1"/>
          </p:nvPr>
        </p:nvSpPr>
        <p:spPr>
          <a:xfrm>
            <a:off x="628650" y="1602313"/>
            <a:ext cx="8356600" cy="9017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障碍物到</a:t>
            </a:r>
            <a:r>
              <a:rPr lang="en-US" altLang="zh-CN" sz="2400" b="1" dirty="0">
                <a:latin typeface="大黑体" charset="-122"/>
                <a:ea typeface="大黑体" charset="-122"/>
              </a:rPr>
              <a:t>T</a:t>
            </a:r>
            <a:r>
              <a:rPr lang="zh-CN" altLang="en-US" sz="2400" b="1" dirty="0">
                <a:latin typeface="大黑体" charset="-122"/>
                <a:ea typeface="大黑体" charset="-122"/>
              </a:rPr>
              <a:t>，</a:t>
            </a:r>
            <a:r>
              <a:rPr lang="en-US" altLang="zh-CN" sz="2400" b="1" dirty="0">
                <a:latin typeface="大黑体" charset="-122"/>
                <a:ea typeface="大黑体" charset="-122"/>
              </a:rPr>
              <a:t>R</a:t>
            </a:r>
            <a:r>
              <a:rPr lang="zh-CN" altLang="zh-CN" sz="2400" b="1" dirty="0">
                <a:latin typeface="大黑体" charset="-122"/>
                <a:ea typeface="大黑体" charset="-122"/>
              </a:rPr>
              <a:t>连线的垂直距离为</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c</a:t>
            </a:r>
            <a:r>
              <a:rPr lang="zh-CN" altLang="en-US" sz="2400" b="1" dirty="0">
                <a:latin typeface="大黑体" charset="-122"/>
                <a:ea typeface="大黑体" charset="-122"/>
              </a:rPr>
              <a:t>，</a:t>
            </a:r>
            <a:r>
              <a:rPr lang="zh-CN" altLang="zh-CN" sz="2400" b="1" dirty="0">
                <a:latin typeface="大黑体" charset="-122"/>
                <a:ea typeface="大黑体" charset="-122"/>
              </a:rPr>
              <a:t>称为余隙</a:t>
            </a:r>
            <a:r>
              <a:rPr lang="zh-CN" altLang="en-US" sz="2400" b="1" dirty="0">
                <a:latin typeface="大黑体" charset="-122"/>
                <a:ea typeface="大黑体" charset="-122"/>
              </a:rPr>
              <a:t>。</a:t>
            </a:r>
          </a:p>
        </p:txBody>
      </p:sp>
      <p:grpSp>
        <p:nvGrpSpPr>
          <p:cNvPr id="30724" name="Group 14"/>
          <p:cNvGrpSpPr>
            <a:grpSpLocks/>
          </p:cNvGrpSpPr>
          <p:nvPr/>
        </p:nvGrpSpPr>
        <p:grpSpPr bwMode="auto">
          <a:xfrm>
            <a:off x="1625600" y="3214688"/>
            <a:ext cx="6535738" cy="1408112"/>
            <a:chOff x="1008" y="1553"/>
            <a:chExt cx="4117" cy="887"/>
          </a:xfrm>
        </p:grpSpPr>
        <p:sp>
          <p:nvSpPr>
            <p:cNvPr id="30727" name="Freeform 7"/>
            <p:cNvSpPr>
              <a:spLocks/>
            </p:cNvSpPr>
            <p:nvPr/>
          </p:nvSpPr>
          <p:spPr bwMode="auto">
            <a:xfrm>
              <a:off x="1008" y="1917"/>
              <a:ext cx="4117" cy="523"/>
            </a:xfrm>
            <a:custGeom>
              <a:avLst/>
              <a:gdLst>
                <a:gd name="T0" fmla="*/ 0 w 3949"/>
                <a:gd name="T1" fmla="*/ 69 h 1027"/>
                <a:gd name="T2" fmla="*/ 359 w 3949"/>
                <a:gd name="T3" fmla="*/ 44 h 1027"/>
                <a:gd name="T4" fmla="*/ 813 w 3949"/>
                <a:gd name="T5" fmla="*/ 30 h 1027"/>
                <a:gd name="T6" fmla="*/ 1607 w 3949"/>
                <a:gd name="T7" fmla="*/ 25 h 1027"/>
                <a:gd name="T8" fmla="*/ 1890 w 3949"/>
                <a:gd name="T9" fmla="*/ 1 h 1027"/>
                <a:gd name="T10" fmla="*/ 2249 w 3949"/>
                <a:gd name="T11" fmla="*/ 26 h 1027"/>
                <a:gd name="T12" fmla="*/ 3904 w 3949"/>
                <a:gd name="T13" fmla="*/ 37 h 1027"/>
                <a:gd name="T14" fmla="*/ 4547 w 3949"/>
                <a:gd name="T15" fmla="*/ 63 h 1027"/>
                <a:gd name="T16" fmla="*/ 4621 w 3949"/>
                <a:gd name="T17" fmla="*/ 65 h 10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49"/>
                <a:gd name="T28" fmla="*/ 0 h 1027"/>
                <a:gd name="T29" fmla="*/ 3949 w 3949"/>
                <a:gd name="T30" fmla="*/ 1027 h 10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49" h="1027">
                  <a:moveTo>
                    <a:pt x="0" y="1027"/>
                  </a:moveTo>
                  <a:cubicBezTo>
                    <a:pt x="94" y="888"/>
                    <a:pt x="189" y="750"/>
                    <a:pt x="304" y="651"/>
                  </a:cubicBezTo>
                  <a:cubicBezTo>
                    <a:pt x="419" y="552"/>
                    <a:pt x="512" y="482"/>
                    <a:pt x="688" y="435"/>
                  </a:cubicBezTo>
                  <a:cubicBezTo>
                    <a:pt x="864" y="388"/>
                    <a:pt x="1208" y="443"/>
                    <a:pt x="1360" y="371"/>
                  </a:cubicBezTo>
                  <a:cubicBezTo>
                    <a:pt x="1512" y="299"/>
                    <a:pt x="1509" y="0"/>
                    <a:pt x="1600" y="3"/>
                  </a:cubicBezTo>
                  <a:cubicBezTo>
                    <a:pt x="1691" y="6"/>
                    <a:pt x="1620" y="295"/>
                    <a:pt x="1904" y="387"/>
                  </a:cubicBezTo>
                  <a:cubicBezTo>
                    <a:pt x="2188" y="479"/>
                    <a:pt x="2980" y="464"/>
                    <a:pt x="3304" y="555"/>
                  </a:cubicBezTo>
                  <a:cubicBezTo>
                    <a:pt x="3628" y="646"/>
                    <a:pt x="3747" y="862"/>
                    <a:pt x="3848" y="931"/>
                  </a:cubicBezTo>
                  <a:cubicBezTo>
                    <a:pt x="3949" y="1000"/>
                    <a:pt x="3930" y="985"/>
                    <a:pt x="3912" y="9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28" name="Line 8"/>
            <p:cNvSpPr>
              <a:spLocks noChangeShapeType="1"/>
            </p:cNvSpPr>
            <p:nvPr/>
          </p:nvSpPr>
          <p:spPr bwMode="auto">
            <a:xfrm>
              <a:off x="1280" y="1848"/>
              <a:ext cx="3400" cy="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9"/>
            <p:cNvSpPr>
              <a:spLocks noChangeShapeType="1"/>
            </p:cNvSpPr>
            <p:nvPr/>
          </p:nvSpPr>
          <p:spPr bwMode="auto">
            <a:xfrm>
              <a:off x="1279" y="1824"/>
              <a:ext cx="111" cy="3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0"/>
            <p:cNvSpPr>
              <a:spLocks noChangeShapeType="1"/>
            </p:cNvSpPr>
            <p:nvPr/>
          </p:nvSpPr>
          <p:spPr bwMode="auto">
            <a:xfrm flipH="1">
              <a:off x="4544" y="1848"/>
              <a:ext cx="112" cy="3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1"/>
            <p:cNvSpPr>
              <a:spLocks noChangeShapeType="1"/>
            </p:cNvSpPr>
            <p:nvPr/>
          </p:nvSpPr>
          <p:spPr bwMode="auto">
            <a:xfrm>
              <a:off x="2680" y="1616"/>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2"/>
            <p:cNvSpPr>
              <a:spLocks noChangeShapeType="1"/>
            </p:cNvSpPr>
            <p:nvPr/>
          </p:nvSpPr>
          <p:spPr bwMode="auto">
            <a:xfrm flipH="1" flipV="1">
              <a:off x="2672" y="1928"/>
              <a:ext cx="8" cy="1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Text Box 13"/>
            <p:cNvSpPr txBox="1">
              <a:spLocks noChangeArrowheads="1"/>
            </p:cNvSpPr>
            <p:nvPr/>
          </p:nvSpPr>
          <p:spPr bwMode="auto">
            <a:xfrm>
              <a:off x="2762" y="1553"/>
              <a:ext cx="2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b="1">
                  <a:solidFill>
                    <a:srgbClr val="000066"/>
                  </a:solidFill>
                </a:rPr>
                <a:t>h</a:t>
              </a:r>
              <a:r>
                <a:rPr lang="en-US" altLang="zh-CN" b="1" baseline="-25000">
                  <a:solidFill>
                    <a:srgbClr val="000066"/>
                  </a:solidFill>
                </a:rPr>
                <a:t>c</a:t>
              </a:r>
            </a:p>
          </p:txBody>
        </p:sp>
      </p:grpSp>
      <p:sp>
        <p:nvSpPr>
          <p:cNvPr id="30725" name="Text Box 15"/>
          <p:cNvSpPr txBox="1">
            <a:spLocks noChangeArrowheads="1"/>
          </p:cNvSpPr>
          <p:nvPr/>
        </p:nvSpPr>
        <p:spPr bwMode="auto">
          <a:xfrm>
            <a:off x="1684338" y="33797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a:t>T</a:t>
            </a:r>
          </a:p>
        </p:txBody>
      </p:sp>
      <p:sp>
        <p:nvSpPr>
          <p:cNvPr id="30726" name="Text Box 16"/>
          <p:cNvSpPr txBox="1">
            <a:spLocks noChangeArrowheads="1"/>
          </p:cNvSpPr>
          <p:nvPr/>
        </p:nvSpPr>
        <p:spPr bwMode="auto">
          <a:xfrm>
            <a:off x="7494588" y="3341688"/>
            <a:ext cx="354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a:t>R</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a:t>
            </a:fld>
            <a:endParaRPr lang="en-US" altLang="zh-CN"/>
          </a:p>
        </p:txBody>
      </p:sp>
    </p:spTree>
    <p:extLst>
      <p:ext uri="{BB962C8B-B14F-4D97-AF65-F5344CB8AC3E}">
        <p14:creationId xmlns:p14="http://schemas.microsoft.com/office/powerpoint/2010/main" val="83676813"/>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a:xfrm>
            <a:off x="571500" y="241571"/>
            <a:ext cx="8610600" cy="1168129"/>
          </a:xfrm>
        </p:spPr>
        <p:txBody>
          <a:bodyPr/>
          <a:lstStyle/>
          <a:p>
            <a:pPr eaLnBrk="1" hangingPunct="1"/>
            <a:r>
              <a:rPr lang="zh-CN" altLang="en-US" sz="4000" b="1" dirty="0">
                <a:solidFill>
                  <a:srgbClr val="002060"/>
                </a:solidFill>
                <a:latin typeface="大黑体" charset="-122"/>
                <a:ea typeface="大黑体" charset="-122"/>
              </a:rPr>
              <a:t>地面效应之一：</a:t>
            </a:r>
            <a:br>
              <a:rPr lang="en-US" altLang="zh-CN" sz="4000" b="1" dirty="0">
                <a:solidFill>
                  <a:srgbClr val="002060"/>
                </a:solidFill>
                <a:latin typeface="大黑体" charset="-122"/>
                <a:ea typeface="大黑体" charset="-122"/>
              </a:rPr>
            </a:br>
            <a:r>
              <a:rPr lang="zh-CN" altLang="en-US" sz="4000" b="1" dirty="0">
                <a:solidFill>
                  <a:srgbClr val="002060"/>
                </a:solidFill>
                <a:ea typeface="大黑体" charset="-122"/>
              </a:rPr>
              <a:t>余隙及费涅尔损耗（续）</a:t>
            </a:r>
          </a:p>
        </p:txBody>
      </p:sp>
      <p:sp>
        <p:nvSpPr>
          <p:cNvPr id="4100" name="Rectangle 3"/>
          <p:cNvSpPr>
            <a:spLocks noGrp="1" noChangeArrowheads="1"/>
          </p:cNvSpPr>
          <p:nvPr>
            <p:ph type="body" sz="half" idx="4294967295"/>
          </p:nvPr>
        </p:nvSpPr>
        <p:spPr>
          <a:xfrm>
            <a:off x="500974" y="1562100"/>
            <a:ext cx="3312269" cy="40132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利用波动光学的惠更斯－费涅尔原理，在遇到障碍物时将产生</a:t>
            </a:r>
            <a:r>
              <a:rPr lang="zh-CN" altLang="en-US" sz="2400" b="1" dirty="0">
                <a:solidFill>
                  <a:srgbClr val="C00000"/>
                </a:solidFill>
                <a:latin typeface="大黑体" charset="-122"/>
                <a:ea typeface="大黑体" charset="-122"/>
              </a:rPr>
              <a:t>附加损耗</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设</a:t>
            </a:r>
            <a:r>
              <a:rPr lang="zh-CN" altLang="zh-CN" sz="2400" b="1" dirty="0">
                <a:latin typeface="大黑体" charset="-122"/>
                <a:ea typeface="大黑体" charset="-122"/>
              </a:rPr>
              <a:t>一阶</a:t>
            </a:r>
            <a:r>
              <a:rPr lang="zh-CN" altLang="en-US" sz="2400" b="1" dirty="0">
                <a:latin typeface="大黑体" charset="-122"/>
                <a:ea typeface="大黑体" charset="-122"/>
              </a:rPr>
              <a:t>费涅尔半径为</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zh-CN" altLang="zh-CN" sz="2400" b="1" dirty="0">
                <a:latin typeface="大黑体" charset="-122"/>
                <a:ea typeface="大黑体" charset="-122"/>
              </a:rPr>
              <a:t>定义</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c</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为相对余隙。就可以从右图求出附加损耗。</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这是地面视距传播的损耗产生原因之一。</a:t>
            </a:r>
          </a:p>
        </p:txBody>
      </p:sp>
      <p:sp>
        <p:nvSpPr>
          <p:cNvPr id="4101" name="Rectangle 4"/>
          <p:cNvSpPr>
            <a:spLocks noChangeArrowheads="1"/>
          </p:cNvSpPr>
          <p:nvPr/>
        </p:nvSpPr>
        <p:spPr bwMode="auto">
          <a:xfrm>
            <a:off x="4876800" y="5238750"/>
            <a:ext cx="590550" cy="495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4098" name="Object 5"/>
          <p:cNvGraphicFramePr>
            <a:graphicFrameLocks noChangeAspect="1"/>
          </p:cNvGraphicFramePr>
          <p:nvPr>
            <p:extLst>
              <p:ext uri="{D42A27DB-BD31-4B8C-83A1-F6EECF244321}">
                <p14:modId xmlns:p14="http://schemas.microsoft.com/office/powerpoint/2010/main" val="4148717803"/>
              </p:ext>
            </p:extLst>
          </p:nvPr>
        </p:nvGraphicFramePr>
        <p:xfrm>
          <a:off x="3900793" y="1631950"/>
          <a:ext cx="4965700" cy="4102100"/>
        </p:xfrm>
        <a:graphic>
          <a:graphicData uri="http://schemas.openxmlformats.org/presentationml/2006/ole">
            <mc:AlternateContent xmlns:mc="http://schemas.openxmlformats.org/markup-compatibility/2006">
              <mc:Choice xmlns:v="urn:schemas-microsoft-com:vml" Requires="v">
                <p:oleObj spid="_x0000_s20734" name="Document" r:id="rId3" imgW="5276360" imgH="4334185" progId="Word.Document.8">
                  <p:embed/>
                </p:oleObj>
              </mc:Choice>
              <mc:Fallback>
                <p:oleObj name="Document" r:id="rId3" imgW="5276360" imgH="4334185" progId="Word.Document.8">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793" y="1631950"/>
                        <a:ext cx="4965700" cy="410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10</a:t>
            </a:fld>
            <a:endParaRPr lang="en-GB" altLang="zh-CN"/>
          </a:p>
        </p:txBody>
      </p:sp>
    </p:spTree>
    <p:extLst>
      <p:ext uri="{BB962C8B-B14F-4D97-AF65-F5344CB8AC3E}">
        <p14:creationId xmlns:p14="http://schemas.microsoft.com/office/powerpoint/2010/main" val="117438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35541" y="369651"/>
            <a:ext cx="8305800" cy="1041734"/>
          </a:xfrm>
        </p:spPr>
        <p:txBody>
          <a:bodyPr/>
          <a:lstStyle/>
          <a:p>
            <a:pPr eaLnBrk="1" hangingPunct="1"/>
            <a:r>
              <a:rPr lang="zh-CN" altLang="en-US" sz="5400" b="1" dirty="0">
                <a:solidFill>
                  <a:srgbClr val="002060"/>
                </a:solidFill>
                <a:latin typeface="大黑体" charset="-122"/>
                <a:ea typeface="大黑体" charset="-122"/>
              </a:rPr>
              <a:t>地面效应之二：</a:t>
            </a:r>
            <a:r>
              <a:rPr lang="zh-CN" altLang="en-US" sz="5400" b="1" dirty="0">
                <a:solidFill>
                  <a:srgbClr val="002060"/>
                </a:solidFill>
                <a:ea typeface="大黑体" charset="-122"/>
              </a:rPr>
              <a:t>地面反射</a:t>
            </a:r>
          </a:p>
        </p:txBody>
      </p:sp>
      <p:sp>
        <p:nvSpPr>
          <p:cNvPr id="5124" name="Rectangle 3"/>
          <p:cNvSpPr>
            <a:spLocks noGrp="1" noChangeArrowheads="1"/>
          </p:cNvSpPr>
          <p:nvPr>
            <p:ph type="body" sz="half" idx="1"/>
          </p:nvPr>
        </p:nvSpPr>
        <p:spPr>
          <a:xfrm>
            <a:off x="635541" y="1591687"/>
            <a:ext cx="8515350" cy="1714500"/>
          </a:xfrm>
        </p:spPr>
        <p:txBody>
          <a:bodyPr/>
          <a:lstStyle/>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这是地面视距传播损耗产生原因之二。</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模型如下图。由于两条路径的载波相位不同，就会产生接收场强的相互增强，或相互抵销。</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假定：</a:t>
            </a:r>
            <a:r>
              <a:rPr lang="en-US" altLang="zh-CN" sz="2000" b="1" dirty="0">
                <a:latin typeface="大黑体" charset="-122"/>
                <a:ea typeface="大黑体" charset="-122"/>
              </a:rPr>
              <a:t>d</a:t>
            </a:r>
            <a:r>
              <a:rPr lang="en-US" altLang="zh-CN" sz="2000" b="1" dirty="0">
                <a:latin typeface="大黑体" charset="-122"/>
                <a:ea typeface="大黑体" charset="-122"/>
                <a:sym typeface="Symbol" panose="05050102010706020507" pitchFamily="18" charset="2"/>
              </a:rPr>
              <a:t>h</a:t>
            </a:r>
            <a:r>
              <a:rPr lang="en-US" altLang="zh-CN" sz="2000" b="1" baseline="-25000" dirty="0">
                <a:latin typeface="大黑体" charset="-122"/>
                <a:ea typeface="大黑体" charset="-122"/>
                <a:sym typeface="Symbol" panose="05050102010706020507" pitchFamily="18" charset="2"/>
              </a:rPr>
              <a:t>t</a:t>
            </a:r>
            <a:r>
              <a:rPr lang="en-US" altLang="zh-CN" sz="2000" b="1" dirty="0">
                <a:latin typeface="大黑体" charset="-122"/>
                <a:ea typeface="大黑体" charset="-122"/>
                <a:sym typeface="Symbol" panose="05050102010706020507" pitchFamily="18" charset="2"/>
              </a:rPr>
              <a:t>,h</a:t>
            </a:r>
            <a:r>
              <a:rPr lang="en-US" altLang="zh-CN" sz="2000" b="1" baseline="-25000" dirty="0">
                <a:latin typeface="大黑体" charset="-122"/>
                <a:ea typeface="大黑体" charset="-122"/>
                <a:sym typeface="Symbol" panose="05050102010706020507" pitchFamily="18" charset="2"/>
              </a:rPr>
              <a:t>r</a:t>
            </a:r>
            <a:r>
              <a:rPr lang="en-US" altLang="zh-CN" sz="2000" b="1" dirty="0">
                <a:latin typeface="大黑体" charset="-122"/>
                <a:ea typeface="大黑体" charset="-122"/>
                <a:sym typeface="Symbol" panose="05050102010706020507" pitchFamily="18" charset="2"/>
              </a:rPr>
              <a:t>,d</a:t>
            </a:r>
            <a:r>
              <a:rPr lang="en-US" altLang="zh-CN" sz="2000" b="1" baseline="-25000" dirty="0">
                <a:latin typeface="大黑体" charset="-122"/>
                <a:ea typeface="大黑体" charset="-122"/>
                <a:sym typeface="Symbol" panose="05050102010706020507" pitchFamily="18" charset="2"/>
              </a:rPr>
              <a:t>1</a:t>
            </a:r>
            <a:r>
              <a:rPr lang="en-US" altLang="zh-CN" sz="2000" b="1" dirty="0">
                <a:latin typeface="大黑体" charset="-122"/>
                <a:ea typeface="大黑体" charset="-122"/>
                <a:sym typeface="Symbol" panose="05050102010706020507" pitchFamily="18" charset="2"/>
              </a:rPr>
              <a:t>d</a:t>
            </a:r>
            <a:r>
              <a:rPr lang="en-US" altLang="zh-CN" sz="2000" b="1" baseline="-25000" dirty="0">
                <a:latin typeface="大黑体" charset="-122"/>
                <a:ea typeface="大黑体" charset="-122"/>
                <a:sym typeface="Symbol" panose="05050102010706020507" pitchFamily="18" charset="2"/>
              </a:rPr>
              <a:t>2</a:t>
            </a:r>
            <a:r>
              <a:rPr lang="en-US" altLang="zh-CN" sz="2000" b="1" dirty="0">
                <a:latin typeface="大黑体" charset="-122"/>
                <a:ea typeface="大黑体" charset="-122"/>
                <a:sym typeface="Symbol" panose="05050102010706020507" pitchFamily="18" charset="2"/>
              </a:rPr>
              <a:t>d,1,1,=,</a:t>
            </a:r>
            <a:r>
              <a:rPr lang="zh-CN" altLang="en-US" sz="2000" b="1" dirty="0">
                <a:latin typeface="大黑体" charset="-122"/>
                <a:ea typeface="大黑体" charset="-122"/>
                <a:sym typeface="Symbol" panose="05050102010706020507" pitchFamily="18" charset="2"/>
              </a:rPr>
              <a:t>就可以得到路径损耗公式：</a:t>
            </a:r>
            <a:endParaRPr lang="zh-CN" altLang="en-US" sz="2000" b="1" dirty="0">
              <a:latin typeface="大黑体" charset="-122"/>
              <a:ea typeface="大黑体" charset="-122"/>
            </a:endParaRPr>
          </a:p>
          <a:p>
            <a:pPr eaLnBrk="1" hangingPunct="1"/>
            <a:endParaRPr lang="en-US" altLang="zh-CN" sz="2000" b="1" dirty="0">
              <a:latin typeface="大黑体" charset="-122"/>
              <a:ea typeface="大黑体" charset="-122"/>
            </a:endParaRPr>
          </a:p>
        </p:txBody>
      </p:sp>
      <p:pic>
        <p:nvPicPr>
          <p:cNvPr id="5125" name="Picture 4" descr="Image9"/>
          <p:cNvPicPr>
            <a:picLocks noChangeAspect="1" noChangeArrowheads="1"/>
          </p:cNvPicPr>
          <p:nvPr/>
        </p:nvPicPr>
        <p:blipFill>
          <a:blip r:embed="rId3" cstate="print">
            <a:lum contrast="42000"/>
            <a:extLst>
              <a:ext uri="{28A0092B-C50C-407E-A947-70E740481C1C}">
                <a14:useLocalDpi xmlns:a14="http://schemas.microsoft.com/office/drawing/2010/main" val="0"/>
              </a:ext>
            </a:extLst>
          </a:blip>
          <a:srcRect/>
          <a:stretch>
            <a:fillRect/>
          </a:stretch>
        </p:blipFill>
        <p:spPr bwMode="auto">
          <a:xfrm>
            <a:off x="1165124" y="3965575"/>
            <a:ext cx="6751637"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5"/>
          <p:cNvGraphicFramePr>
            <a:graphicFrameLocks noChangeAspect="1"/>
          </p:cNvGraphicFramePr>
          <p:nvPr>
            <p:extLst>
              <p:ext uri="{D42A27DB-BD31-4B8C-83A1-F6EECF244321}">
                <p14:modId xmlns:p14="http://schemas.microsoft.com/office/powerpoint/2010/main" val="3760740169"/>
              </p:ext>
            </p:extLst>
          </p:nvPr>
        </p:nvGraphicFramePr>
        <p:xfrm>
          <a:off x="1702341" y="3096637"/>
          <a:ext cx="4926013" cy="1030288"/>
        </p:xfrm>
        <a:graphic>
          <a:graphicData uri="http://schemas.openxmlformats.org/presentationml/2006/ole">
            <mc:AlternateContent xmlns:mc="http://schemas.openxmlformats.org/markup-compatibility/2006">
              <mc:Choice xmlns:v="urn:schemas-microsoft-com:vml" Requires="v">
                <p:oleObj spid="_x0000_s21758" name="Equation" r:id="rId4" imgW="2552700" imgH="533400" progId="Equation.3">
                  <p:embed/>
                </p:oleObj>
              </mc:Choice>
              <mc:Fallback>
                <p:oleObj name="Equation" r:id="rId4" imgW="2552700" imgH="533400" progId="Equation.3">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2341" y="3096637"/>
                        <a:ext cx="4926013"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11</a:t>
            </a:fld>
            <a:endParaRPr lang="en-US" altLang="zh-CN" dirty="0"/>
          </a:p>
        </p:txBody>
      </p:sp>
    </p:spTree>
    <p:extLst>
      <p:ext uri="{BB962C8B-B14F-4D97-AF65-F5344CB8AC3E}">
        <p14:creationId xmlns:p14="http://schemas.microsoft.com/office/powerpoint/2010/main" val="724847685"/>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73615" y="769990"/>
            <a:ext cx="8775700" cy="647700"/>
          </a:xfrm>
        </p:spPr>
        <p:txBody>
          <a:bodyPr/>
          <a:lstStyle/>
          <a:p>
            <a:pPr eaLnBrk="1" hangingPunct="1"/>
            <a:r>
              <a:rPr lang="zh-CN" altLang="en-US" sz="4800" b="1" dirty="0">
                <a:solidFill>
                  <a:srgbClr val="002060"/>
                </a:solidFill>
                <a:latin typeface="大黑体" charset="-122"/>
                <a:ea typeface="大黑体" charset="-122"/>
              </a:rPr>
              <a:t>地面效应之二：</a:t>
            </a:r>
            <a:r>
              <a:rPr lang="zh-CN" altLang="en-US" sz="4800" b="1" dirty="0">
                <a:solidFill>
                  <a:srgbClr val="002060"/>
                </a:solidFill>
                <a:ea typeface="大黑体" charset="-122"/>
              </a:rPr>
              <a:t>地面反射（续）</a:t>
            </a:r>
          </a:p>
        </p:txBody>
      </p:sp>
      <p:sp>
        <p:nvSpPr>
          <p:cNvPr id="31747" name="Rectangle 3"/>
          <p:cNvSpPr>
            <a:spLocks noGrp="1" noChangeArrowheads="1"/>
          </p:cNvSpPr>
          <p:nvPr>
            <p:ph type="body" sz="half" idx="1"/>
          </p:nvPr>
        </p:nvSpPr>
        <p:spPr>
          <a:xfrm>
            <a:off x="622840" y="1545483"/>
            <a:ext cx="2612416" cy="4381500"/>
          </a:xfrm>
        </p:spPr>
        <p:txBody>
          <a:bodyPr/>
          <a:lstStyle/>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接收场强和传播距离、工作频率及天线高度之间的关系示意图。体会相位干涉的效果。</a:t>
            </a:r>
          </a:p>
          <a:p>
            <a:pPr eaLnBrk="1" hangingPunct="1">
              <a:lnSpc>
                <a:spcPct val="90000"/>
              </a:lnSpc>
              <a:buClr>
                <a:srgbClr val="002060"/>
              </a:buClr>
              <a:buFont typeface="Wingdings" panose="05000000000000000000" pitchFamily="2" charset="2"/>
              <a:buChar char="l"/>
            </a:pPr>
            <a:endParaRPr lang="zh-CN" altLang="en-US" sz="20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随机性。如：地面反射系数及反射相位的变化。</a:t>
            </a:r>
          </a:p>
          <a:p>
            <a:pPr eaLnBrk="1" hangingPunct="1">
              <a:lnSpc>
                <a:spcPct val="90000"/>
              </a:lnSpc>
              <a:buClr>
                <a:srgbClr val="002060"/>
              </a:buClr>
              <a:buFont typeface="Wingdings" panose="05000000000000000000" pitchFamily="2" charset="2"/>
              <a:buChar char="l"/>
            </a:pPr>
            <a:endParaRPr lang="zh-CN" altLang="en-US" sz="20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000" b="1" dirty="0">
                <a:solidFill>
                  <a:srgbClr val="C00000"/>
                </a:solidFill>
                <a:latin typeface="大黑体" charset="-122"/>
                <a:ea typeface="大黑体" charset="-122"/>
              </a:rPr>
              <a:t>暗示频率分集和空间分集的可能性。</a:t>
            </a:r>
          </a:p>
          <a:p>
            <a:pPr eaLnBrk="1" hangingPunct="1">
              <a:lnSpc>
                <a:spcPct val="90000"/>
              </a:lnSpc>
              <a:buFont typeface="Wingdings" panose="05000000000000000000" pitchFamily="2" charset="2"/>
              <a:buChar char="l"/>
            </a:pPr>
            <a:endParaRPr lang="en-US" altLang="zh-CN" sz="2000" b="1" dirty="0">
              <a:latin typeface="大黑体" charset="-122"/>
              <a:ea typeface="大黑体" charset="-122"/>
            </a:endParaRPr>
          </a:p>
        </p:txBody>
      </p:sp>
      <p:pic>
        <p:nvPicPr>
          <p:cNvPr id="31748"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249" y="1423245"/>
            <a:ext cx="59594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13"/>
          <p:cNvSpPr txBox="1">
            <a:spLocks noChangeArrowheads="1"/>
          </p:cNvSpPr>
          <p:nvPr/>
        </p:nvSpPr>
        <p:spPr bwMode="auto">
          <a:xfrm>
            <a:off x="4162965" y="16518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dirty="0"/>
              <a:t>传输距离</a:t>
            </a:r>
          </a:p>
        </p:txBody>
      </p:sp>
      <p:sp>
        <p:nvSpPr>
          <p:cNvPr id="31750" name="Text Box 14"/>
          <p:cNvSpPr txBox="1">
            <a:spLocks noChangeArrowheads="1"/>
          </p:cNvSpPr>
          <p:nvPr/>
        </p:nvSpPr>
        <p:spPr bwMode="auto">
          <a:xfrm>
            <a:off x="4251865" y="39632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a:t>工作频率</a:t>
            </a:r>
          </a:p>
        </p:txBody>
      </p:sp>
      <p:sp>
        <p:nvSpPr>
          <p:cNvPr id="31751" name="Text Box 15"/>
          <p:cNvSpPr txBox="1">
            <a:spLocks noChangeArrowheads="1"/>
          </p:cNvSpPr>
          <p:nvPr/>
        </p:nvSpPr>
        <p:spPr bwMode="auto">
          <a:xfrm>
            <a:off x="7033165" y="35187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a:t>天线高度</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12</a:t>
            </a:fld>
            <a:endParaRPr lang="en-US" altLang="zh-CN" dirty="0"/>
          </a:p>
        </p:txBody>
      </p:sp>
      <p:graphicFrame>
        <p:nvGraphicFramePr>
          <p:cNvPr id="9" name="Object 5"/>
          <p:cNvGraphicFramePr>
            <a:graphicFrameLocks noChangeAspect="1"/>
          </p:cNvGraphicFramePr>
          <p:nvPr>
            <p:extLst>
              <p:ext uri="{D42A27DB-BD31-4B8C-83A1-F6EECF244321}">
                <p14:modId xmlns:p14="http://schemas.microsoft.com/office/powerpoint/2010/main" val="2468562677"/>
              </p:ext>
            </p:extLst>
          </p:nvPr>
        </p:nvGraphicFramePr>
        <p:xfrm>
          <a:off x="2287333" y="5827712"/>
          <a:ext cx="4926013" cy="1030288"/>
        </p:xfrm>
        <a:graphic>
          <a:graphicData uri="http://schemas.openxmlformats.org/presentationml/2006/ole">
            <mc:AlternateContent xmlns:mc="http://schemas.openxmlformats.org/markup-compatibility/2006">
              <mc:Choice xmlns:v="urn:schemas-microsoft-com:vml" Requires="v">
                <p:oleObj spid="_x0000_s44070" name="Equation" r:id="rId4" imgW="2552700" imgH="533400" progId="Equation.3">
                  <p:embed/>
                </p:oleObj>
              </mc:Choice>
              <mc:Fallback>
                <p:oleObj name="Equation" r:id="rId4" imgW="2552700" imgH="533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333" y="5827712"/>
                        <a:ext cx="4926013"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52677964"/>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32771" name="Rectangle 3"/>
          <p:cNvSpPr>
            <a:spLocks noGrp="1" noChangeArrowheads="1"/>
          </p:cNvSpPr>
          <p:nvPr>
            <p:ph type="ctrTitle"/>
          </p:nvPr>
        </p:nvSpPr>
        <p:spPr>
          <a:xfrm>
            <a:off x="819150" y="1818667"/>
            <a:ext cx="7772400" cy="952500"/>
          </a:xfrm>
        </p:spPr>
        <p:txBody>
          <a:bodyPr/>
          <a:lstStyle/>
          <a:p>
            <a:pPr eaLnBrk="1" hangingPunct="1"/>
            <a:r>
              <a:rPr lang="zh-CN" altLang="en-US" b="1" dirty="0">
                <a:ea typeface="大黑体" charset="-122"/>
              </a:rPr>
              <a:t>地面超视距传播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13</a:t>
            </a:fld>
            <a:endParaRPr lang="en-GB" altLang="zh-CN" dirty="0"/>
          </a:p>
        </p:txBody>
      </p:sp>
    </p:spTree>
    <p:extLst>
      <p:ext uri="{BB962C8B-B14F-4D97-AF65-F5344CB8AC3E}">
        <p14:creationId xmlns:p14="http://schemas.microsoft.com/office/powerpoint/2010/main" val="155657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96628" y="752678"/>
            <a:ext cx="7772400" cy="628650"/>
          </a:xfrm>
        </p:spPr>
        <p:txBody>
          <a:bodyPr/>
          <a:lstStyle/>
          <a:p>
            <a:pPr eaLnBrk="1" hangingPunct="1"/>
            <a:r>
              <a:rPr lang="zh-CN" altLang="en-US" sz="5400" b="1" dirty="0">
                <a:solidFill>
                  <a:srgbClr val="002060"/>
                </a:solidFill>
                <a:latin typeface="大黑体" charset="-122"/>
                <a:ea typeface="大黑体" charset="-122"/>
              </a:rPr>
              <a:t>对流层散射传播</a:t>
            </a:r>
          </a:p>
        </p:txBody>
      </p:sp>
      <p:sp>
        <p:nvSpPr>
          <p:cNvPr id="33795" name="Rectangle 3"/>
          <p:cNvSpPr>
            <a:spLocks noGrp="1" noChangeArrowheads="1"/>
          </p:cNvSpPr>
          <p:nvPr>
            <p:ph type="body" sz="half" idx="1"/>
          </p:nvPr>
        </p:nvSpPr>
        <p:spPr>
          <a:xfrm>
            <a:off x="596628" y="1549535"/>
            <a:ext cx="3886200" cy="447675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在地球表面</a:t>
            </a:r>
            <a:r>
              <a:rPr lang="en-US" altLang="zh-CN" sz="2400" b="1" dirty="0">
                <a:latin typeface="大黑体" charset="-122"/>
                <a:ea typeface="大黑体" charset="-122"/>
              </a:rPr>
              <a:t>10</a:t>
            </a:r>
            <a:r>
              <a:rPr lang="zh-CN" altLang="en-US" sz="2400" b="1" dirty="0">
                <a:latin typeface="大黑体" charset="-122"/>
                <a:ea typeface="大黑体" charset="-122"/>
              </a:rPr>
              <a:t>－</a:t>
            </a:r>
            <a:r>
              <a:rPr lang="en-US" altLang="zh-CN" sz="2400" b="1" dirty="0">
                <a:latin typeface="大黑体" charset="-122"/>
                <a:ea typeface="大黑体" charset="-122"/>
              </a:rPr>
              <a:t>12 km</a:t>
            </a:r>
            <a:r>
              <a:rPr lang="zh-CN" altLang="en-US" sz="2400" b="1" dirty="0">
                <a:latin typeface="大黑体" charset="-122"/>
                <a:ea typeface="大黑体" charset="-122"/>
              </a:rPr>
              <a:t>处为对流层，存在大量随机运动的不均匀介质，能对电波产生折射、散射和反射。</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散射通信是利用部分散射体内介质的前向散射信号。这是典型的多径信道。</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通信距离可达</a:t>
            </a:r>
            <a:r>
              <a:rPr lang="zh-CN" altLang="en-US" sz="2400" b="1" dirty="0">
                <a:solidFill>
                  <a:srgbClr val="C00000"/>
                </a:solidFill>
                <a:latin typeface="大黑体" charset="-122"/>
                <a:ea typeface="大黑体" charset="-122"/>
              </a:rPr>
              <a:t>几百－上千公里</a:t>
            </a:r>
            <a:r>
              <a:rPr lang="zh-CN" altLang="en-US" sz="2400" b="1" dirty="0">
                <a:latin typeface="大黑体" charset="-122"/>
                <a:ea typeface="大黑体" charset="-122"/>
              </a:rPr>
              <a:t>。</a:t>
            </a:r>
          </a:p>
        </p:txBody>
      </p:sp>
      <p:sp>
        <p:nvSpPr>
          <p:cNvPr id="33796" name="Rectangle 5"/>
          <p:cNvSpPr>
            <a:spLocks noChangeArrowheads="1"/>
          </p:cNvSpPr>
          <p:nvPr/>
        </p:nvSpPr>
        <p:spPr bwMode="auto">
          <a:xfrm>
            <a:off x="4482828" y="1549535"/>
            <a:ext cx="4603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en-US" altLang="zh-CN" sz="2400" b="1" dirty="0">
                <a:latin typeface="大黑体" charset="-122"/>
                <a:ea typeface="大黑体" charset="-122"/>
              </a:rPr>
              <a:t> </a:t>
            </a:r>
            <a:r>
              <a:rPr lang="zh-CN" altLang="en-US" sz="2400" b="1" dirty="0">
                <a:latin typeface="大黑体" charset="-122"/>
                <a:ea typeface="大黑体" charset="-122"/>
              </a:rPr>
              <a:t>散射信道不存在电波的直射分量，是典型的瑞利衰落信道。</a:t>
            </a:r>
            <a:endParaRPr lang="en-US" altLang="zh-CN" sz="2400" b="1" dirty="0">
              <a:latin typeface="大黑体" charset="-122"/>
              <a:ea typeface="大黑体" charset="-122"/>
            </a:endParaRPr>
          </a:p>
          <a:p>
            <a:pPr algn="l">
              <a:buFont typeface="Wingdings" panose="05000000000000000000" pitchFamily="2" charset="2"/>
              <a:buChar char="l"/>
            </a:pPr>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 根据测试结果，接收电平小于其均方根值</a:t>
            </a:r>
            <a:r>
              <a:rPr lang="en-US" altLang="zh-CN" sz="2400" b="1" dirty="0">
                <a:latin typeface="大黑体" charset="-122"/>
                <a:ea typeface="大黑体" charset="-122"/>
              </a:rPr>
              <a:t>10dB, 20dB, 30dB</a:t>
            </a:r>
            <a:r>
              <a:rPr lang="zh-CN" altLang="zh-CN" sz="2400" b="1" dirty="0">
                <a:latin typeface="大黑体" charset="-122"/>
                <a:ea typeface="大黑体" charset="-122"/>
              </a:rPr>
              <a:t>的概率分别为10％，1％，0.1%</a:t>
            </a:r>
            <a:r>
              <a:rPr lang="zh-CN" altLang="en-US" sz="2400" b="1" dirty="0">
                <a:latin typeface="大黑体" charset="-122"/>
                <a:ea typeface="大黑体" charset="-122"/>
              </a:rPr>
              <a:t>。</a:t>
            </a:r>
          </a:p>
          <a:p>
            <a:pPr algn="l">
              <a:buFont typeface="Wingdings" panose="05000000000000000000" pitchFamily="2" charset="2"/>
              <a:buChar char="l"/>
            </a:pPr>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 克服散射信道衰落的主要方法是采用分集接收技术。</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14</a:t>
            </a:fld>
            <a:endParaRPr lang="en-US" altLang="zh-CN" dirty="0"/>
          </a:p>
        </p:txBody>
      </p:sp>
    </p:spTree>
    <p:extLst>
      <p:ext uri="{BB962C8B-B14F-4D97-AF65-F5344CB8AC3E}">
        <p14:creationId xmlns:p14="http://schemas.microsoft.com/office/powerpoint/2010/main" val="2578994907"/>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15273" y="693955"/>
            <a:ext cx="7772400" cy="647700"/>
          </a:xfrm>
        </p:spPr>
        <p:txBody>
          <a:bodyPr/>
          <a:lstStyle/>
          <a:p>
            <a:pPr eaLnBrk="1" hangingPunct="1"/>
            <a:r>
              <a:rPr lang="zh-CN" altLang="en-US" sz="5400" b="1" dirty="0">
                <a:solidFill>
                  <a:srgbClr val="002060"/>
                </a:solidFill>
                <a:latin typeface="大黑体" charset="-122"/>
                <a:ea typeface="大黑体" charset="-122"/>
              </a:rPr>
              <a:t>电离层反射传播</a:t>
            </a:r>
          </a:p>
        </p:txBody>
      </p:sp>
      <p:sp>
        <p:nvSpPr>
          <p:cNvPr id="34819" name="Rectangle 3"/>
          <p:cNvSpPr>
            <a:spLocks noGrp="1" noChangeArrowheads="1"/>
          </p:cNvSpPr>
          <p:nvPr>
            <p:ph type="body" sz="half" idx="1"/>
          </p:nvPr>
        </p:nvSpPr>
        <p:spPr>
          <a:xfrm>
            <a:off x="615273" y="1553585"/>
            <a:ext cx="8286750" cy="1454150"/>
          </a:xfrm>
        </p:spPr>
        <p:txBody>
          <a:bodyPr/>
          <a:lstStyle/>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在地球上空</a:t>
            </a:r>
            <a:r>
              <a:rPr lang="en-US" altLang="zh-CN" sz="2400" b="1" dirty="0">
                <a:latin typeface="大黑体" charset="-122"/>
                <a:ea typeface="大黑体" charset="-122"/>
              </a:rPr>
              <a:t>60km</a:t>
            </a:r>
            <a:r>
              <a:rPr lang="zh-CN" altLang="en-US" sz="2400" b="1" dirty="0">
                <a:latin typeface="大黑体" charset="-122"/>
                <a:ea typeface="大黑体" charset="-122"/>
              </a:rPr>
              <a:t>以上是电离层，可以分为</a:t>
            </a:r>
            <a:r>
              <a:rPr lang="en-US" altLang="zh-CN" sz="2400" b="1" dirty="0">
                <a:latin typeface="大黑体" charset="-122"/>
                <a:ea typeface="大黑体" charset="-122"/>
              </a:rPr>
              <a:t>D</a:t>
            </a:r>
            <a:r>
              <a:rPr lang="zh-CN" altLang="zh-CN" sz="2400" b="1" dirty="0">
                <a:latin typeface="大黑体" charset="-122"/>
                <a:ea typeface="大黑体" charset="-122"/>
              </a:rPr>
              <a:t>层、</a:t>
            </a:r>
            <a:r>
              <a:rPr lang="en-US" altLang="zh-CN" sz="2400" b="1" dirty="0">
                <a:latin typeface="大黑体" charset="-122"/>
                <a:ea typeface="大黑体" charset="-122"/>
              </a:rPr>
              <a:t>E</a:t>
            </a:r>
            <a:r>
              <a:rPr lang="zh-CN" altLang="zh-CN" sz="2400" b="1" dirty="0">
                <a:latin typeface="大黑体" charset="-122"/>
                <a:ea typeface="大黑体" charset="-122"/>
              </a:rPr>
              <a:t>层、</a:t>
            </a:r>
            <a:r>
              <a:rPr lang="en-US" altLang="zh-CN" sz="2400" b="1" dirty="0">
                <a:latin typeface="大黑体" charset="-122"/>
                <a:ea typeface="大黑体" charset="-122"/>
              </a:rPr>
              <a:t>F</a:t>
            </a:r>
            <a:r>
              <a:rPr lang="zh-CN" altLang="zh-CN" sz="2400" b="1" dirty="0">
                <a:latin typeface="大黑体" charset="-122"/>
                <a:ea typeface="大黑体" charset="-122"/>
              </a:rPr>
              <a:t>层。</a:t>
            </a:r>
            <a:r>
              <a:rPr lang="en-US" altLang="zh-CN" sz="2400" b="1" dirty="0">
                <a:latin typeface="大黑体" charset="-122"/>
                <a:ea typeface="大黑体" charset="-122"/>
              </a:rPr>
              <a:t>D</a:t>
            </a:r>
            <a:r>
              <a:rPr lang="zh-CN" altLang="zh-CN" sz="2400" b="1" dirty="0">
                <a:latin typeface="大黑体" charset="-122"/>
                <a:ea typeface="大黑体" charset="-122"/>
              </a:rPr>
              <a:t>层能吸收电波，</a:t>
            </a:r>
            <a:r>
              <a:rPr lang="en-US" altLang="zh-CN" sz="2400" b="1" dirty="0">
                <a:latin typeface="大黑体" charset="-122"/>
                <a:ea typeface="大黑体" charset="-122"/>
              </a:rPr>
              <a:t>E</a:t>
            </a:r>
            <a:r>
              <a:rPr lang="zh-CN" altLang="zh-CN" sz="2400" b="1" dirty="0">
                <a:latin typeface="大黑体" charset="-122"/>
                <a:ea typeface="大黑体" charset="-122"/>
              </a:rPr>
              <a:t>层能反射电波，然而在晚上都会消失。对电波起良好反射作用的是</a:t>
            </a:r>
            <a:r>
              <a:rPr lang="en-US" altLang="zh-CN" sz="2400" b="1" dirty="0">
                <a:latin typeface="大黑体" charset="-122"/>
                <a:ea typeface="大黑体" charset="-122"/>
              </a:rPr>
              <a:t>F</a:t>
            </a:r>
            <a:r>
              <a:rPr lang="zh-CN" altLang="zh-CN" sz="2400" b="1" dirty="0">
                <a:latin typeface="大黑体" charset="-122"/>
                <a:ea typeface="大黑体" charset="-122"/>
              </a:rPr>
              <a:t>层，并且能够在昼夜都保持一定的通信功能。</a:t>
            </a:r>
            <a:endParaRPr lang="zh-CN" altLang="en-US" sz="2400" b="1" dirty="0">
              <a:latin typeface="大黑体" charset="-122"/>
              <a:ea typeface="大黑体" charset="-122"/>
            </a:endParaRPr>
          </a:p>
        </p:txBody>
      </p:sp>
      <p:pic>
        <p:nvPicPr>
          <p:cNvPr id="34820" name="Picture 6" descr="001"/>
          <p:cNvPicPr>
            <a:picLocks noGrp="1" noChangeAspect="1" noChangeArrowheads="1"/>
          </p:cNvPicPr>
          <p:nvPr>
            <p:ph type="clipArt" sz="half" idx="2"/>
          </p:nvPr>
        </p:nvPicPr>
        <p:blipFill>
          <a:blip r:embed="rId2" cstate="print">
            <a:lum contrast="36000"/>
            <a:extLst>
              <a:ext uri="{28A0092B-C50C-407E-A947-70E740481C1C}">
                <a14:useLocalDpi xmlns:a14="http://schemas.microsoft.com/office/drawing/2010/main" val="0"/>
              </a:ext>
            </a:extLst>
          </a:blip>
          <a:srcRect/>
          <a:stretch>
            <a:fillRect/>
          </a:stretch>
        </p:blipFill>
        <p:spPr>
          <a:xfrm>
            <a:off x="1923373" y="3122035"/>
            <a:ext cx="5670550" cy="3232150"/>
          </a:xfrm>
        </p:spPr>
      </p:pic>
      <p:sp>
        <p:nvSpPr>
          <p:cNvPr id="34821" name="Rectangle 7"/>
          <p:cNvSpPr>
            <a:spLocks noChangeArrowheads="1"/>
          </p:cNvSpPr>
          <p:nvPr/>
        </p:nvSpPr>
        <p:spPr bwMode="auto">
          <a:xfrm>
            <a:off x="3625173" y="6049385"/>
            <a:ext cx="26289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15</a:t>
            </a:fld>
            <a:endParaRPr lang="en-US" altLang="zh-CN" dirty="0"/>
          </a:p>
        </p:txBody>
      </p:sp>
    </p:spTree>
    <p:extLst>
      <p:ext uri="{BB962C8B-B14F-4D97-AF65-F5344CB8AC3E}">
        <p14:creationId xmlns:p14="http://schemas.microsoft.com/office/powerpoint/2010/main" val="1622031788"/>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93791" y="760510"/>
            <a:ext cx="7772400" cy="571500"/>
          </a:xfrm>
        </p:spPr>
        <p:txBody>
          <a:bodyPr/>
          <a:lstStyle/>
          <a:p>
            <a:pPr eaLnBrk="1" hangingPunct="1"/>
            <a:r>
              <a:rPr lang="zh-CN" altLang="en-US" sz="5400" b="1" dirty="0">
                <a:solidFill>
                  <a:srgbClr val="002060"/>
                </a:solidFill>
                <a:latin typeface="大黑体" charset="-122"/>
                <a:ea typeface="大黑体" charset="-122"/>
              </a:rPr>
              <a:t>电离层反射传播（续）</a:t>
            </a:r>
          </a:p>
        </p:txBody>
      </p:sp>
      <p:sp>
        <p:nvSpPr>
          <p:cNvPr id="35843" name="Rectangle 3"/>
          <p:cNvSpPr>
            <a:spLocks noGrp="1" noChangeArrowheads="1"/>
          </p:cNvSpPr>
          <p:nvPr>
            <p:ph type="body" sz="half" idx="1"/>
          </p:nvPr>
        </p:nvSpPr>
        <p:spPr>
          <a:xfrm>
            <a:off x="593791" y="1545480"/>
            <a:ext cx="4019550" cy="455295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存在严重的多径效应，最大传播延时差可达毫秒量级。</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存在严重的时变性，电离层的特性随时变化，并且很难准确预测</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存在最高可用频率，为了实现较好的传输质量，工作频率应尽可能接近最高可用频率。这些频率都在</a:t>
            </a:r>
            <a:r>
              <a:rPr lang="zh-CN" altLang="en-US" sz="2400" b="1" dirty="0">
                <a:solidFill>
                  <a:srgbClr val="C00000"/>
                </a:solidFill>
                <a:latin typeface="大黑体" charset="-122"/>
                <a:ea typeface="大黑体" charset="-122"/>
              </a:rPr>
              <a:t>短波波段（</a:t>
            </a:r>
            <a:r>
              <a:rPr lang="en-US" altLang="zh-CN" sz="2400" b="1" dirty="0">
                <a:solidFill>
                  <a:srgbClr val="C00000"/>
                </a:solidFill>
                <a:latin typeface="大黑体" charset="-122"/>
                <a:ea typeface="大黑体" charset="-122"/>
              </a:rPr>
              <a:t>2</a:t>
            </a:r>
            <a:r>
              <a:rPr lang="zh-CN" altLang="en-US" sz="2400" b="1" dirty="0">
                <a:solidFill>
                  <a:srgbClr val="C00000"/>
                </a:solidFill>
                <a:latin typeface="大黑体" charset="-122"/>
                <a:ea typeface="大黑体" charset="-122"/>
              </a:rPr>
              <a:t>－</a:t>
            </a:r>
            <a:r>
              <a:rPr lang="en-US" altLang="zh-CN" sz="2400" b="1" dirty="0">
                <a:solidFill>
                  <a:srgbClr val="C00000"/>
                </a:solidFill>
                <a:latin typeface="大黑体" charset="-122"/>
                <a:ea typeface="大黑体" charset="-122"/>
              </a:rPr>
              <a:t>30MHz</a:t>
            </a:r>
            <a:r>
              <a:rPr lang="zh-CN" altLang="en-US" sz="2400" b="1" dirty="0">
                <a:solidFill>
                  <a:srgbClr val="C00000"/>
                </a:solidFill>
                <a:latin typeface="大黑体" charset="-122"/>
                <a:ea typeface="大黑体" charset="-122"/>
              </a:rPr>
              <a:t>）</a:t>
            </a:r>
            <a:r>
              <a:rPr lang="zh-CN" altLang="en-US" sz="2400" b="1" dirty="0">
                <a:latin typeface="大黑体" charset="-122"/>
                <a:ea typeface="大黑体" charset="-122"/>
              </a:rPr>
              <a:t>。</a:t>
            </a:r>
          </a:p>
          <a:p>
            <a:pPr eaLnBrk="1" hangingPunct="1">
              <a:buFont typeface="Wingdings" panose="05000000000000000000" pitchFamily="2" charset="2"/>
              <a:buChar char="l"/>
            </a:pPr>
            <a:endParaRPr lang="en-US" altLang="zh-CN" sz="2400" b="1" dirty="0">
              <a:latin typeface="大黑体" charset="-122"/>
              <a:ea typeface="大黑体" charset="-122"/>
            </a:endParaRPr>
          </a:p>
        </p:txBody>
      </p:sp>
      <p:sp>
        <p:nvSpPr>
          <p:cNvPr id="35844" name="Rectangle 6"/>
          <p:cNvSpPr>
            <a:spLocks noChangeArrowheads="1"/>
          </p:cNvSpPr>
          <p:nvPr/>
        </p:nvSpPr>
        <p:spPr bwMode="auto">
          <a:xfrm>
            <a:off x="4691162" y="1545480"/>
            <a:ext cx="401955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en-US" altLang="zh-CN" sz="2400" b="1" dirty="0">
                <a:latin typeface="大黑体" charset="-122"/>
                <a:ea typeface="大黑体" charset="-122"/>
              </a:rPr>
              <a:t> </a:t>
            </a:r>
            <a:r>
              <a:rPr lang="zh-CN" altLang="en-US" sz="2400" b="1" dirty="0">
                <a:latin typeface="大黑体" charset="-122"/>
                <a:ea typeface="大黑体" charset="-122"/>
              </a:rPr>
              <a:t>存在多种附加损耗。如：</a:t>
            </a:r>
            <a:r>
              <a:rPr lang="zh-CN" altLang="zh-CN" sz="2400" b="1" dirty="0">
                <a:latin typeface="大黑体" charset="-122"/>
                <a:ea typeface="大黑体" charset="-122"/>
              </a:rPr>
              <a:t>吸收损耗（6－25</a:t>
            </a:r>
            <a:r>
              <a:rPr lang="en-US" altLang="zh-CN" sz="2400" b="1" dirty="0">
                <a:latin typeface="大黑体" charset="-122"/>
                <a:ea typeface="大黑体" charset="-122"/>
              </a:rPr>
              <a:t>dB</a:t>
            </a:r>
            <a:r>
              <a:rPr lang="zh-CN" altLang="en-US" sz="2400" b="1" dirty="0">
                <a:latin typeface="大黑体" charset="-122"/>
                <a:ea typeface="大黑体" charset="-122"/>
              </a:rPr>
              <a:t>），地面反射损耗（</a:t>
            </a:r>
            <a:r>
              <a:rPr lang="en-US" altLang="zh-CN" sz="2400" b="1" dirty="0">
                <a:latin typeface="大黑体" charset="-122"/>
                <a:ea typeface="大黑体" charset="-122"/>
              </a:rPr>
              <a:t>20dB</a:t>
            </a:r>
            <a:r>
              <a:rPr lang="zh-CN" altLang="en-US" sz="2400" b="1" dirty="0">
                <a:latin typeface="大黑体" charset="-122"/>
                <a:ea typeface="大黑体" charset="-122"/>
              </a:rPr>
              <a:t>），系统额外损耗（</a:t>
            </a:r>
            <a:r>
              <a:rPr lang="en-US" altLang="zh-CN" sz="2400" b="1" dirty="0">
                <a:latin typeface="大黑体" charset="-122"/>
                <a:ea typeface="大黑体" charset="-122"/>
              </a:rPr>
              <a:t>15</a:t>
            </a:r>
            <a:r>
              <a:rPr lang="zh-CN" altLang="en-US" sz="2400" b="1" dirty="0">
                <a:latin typeface="大黑体" charset="-122"/>
                <a:ea typeface="大黑体" charset="-122"/>
              </a:rPr>
              <a:t>－</a:t>
            </a:r>
            <a:r>
              <a:rPr lang="en-US" altLang="zh-CN" sz="2400" b="1" dirty="0">
                <a:latin typeface="大黑体" charset="-122"/>
                <a:ea typeface="大黑体" charset="-122"/>
              </a:rPr>
              <a:t>18dB</a:t>
            </a:r>
            <a:r>
              <a:rPr lang="zh-CN" altLang="en-US" sz="2400" b="1" dirty="0">
                <a:latin typeface="大黑体" charset="-122"/>
                <a:ea typeface="大黑体" charset="-122"/>
              </a:rPr>
              <a:t>）</a:t>
            </a:r>
          </a:p>
          <a:p>
            <a:pPr algn="l">
              <a:buFont typeface="Wingdings" panose="05000000000000000000" pitchFamily="2" charset="2"/>
              <a:buChar char="l"/>
            </a:pPr>
            <a:r>
              <a:rPr lang="zh-CN" altLang="en-US" sz="2400" b="1" dirty="0">
                <a:latin typeface="大黑体" charset="-122"/>
                <a:ea typeface="大黑体" charset="-122"/>
              </a:rPr>
              <a:t> 存在</a:t>
            </a:r>
            <a:r>
              <a:rPr lang="zh-CN" altLang="en-US" sz="2400" b="1" dirty="0">
                <a:solidFill>
                  <a:srgbClr val="C00000"/>
                </a:solidFill>
                <a:latin typeface="大黑体" charset="-122"/>
                <a:ea typeface="大黑体" charset="-122"/>
              </a:rPr>
              <a:t>严重的干扰</a:t>
            </a:r>
            <a:r>
              <a:rPr lang="zh-CN" altLang="en-US" sz="2400" b="1" dirty="0">
                <a:latin typeface="大黑体" charset="-122"/>
                <a:ea typeface="大黑体" charset="-122"/>
              </a:rPr>
              <a:t>，这是短波通信的一大特点。包括：大气噪声、工业干扰、天电干扰、其它电台的干扰。</a:t>
            </a:r>
          </a:p>
          <a:p>
            <a:pPr algn="l">
              <a:buFont typeface="Wingdings" panose="05000000000000000000" pitchFamily="2" charset="2"/>
              <a:buChar char="l"/>
            </a:pPr>
            <a:r>
              <a:rPr lang="zh-CN" altLang="en-US" sz="2400" b="1" dirty="0">
                <a:latin typeface="大黑体" charset="-122"/>
                <a:ea typeface="大黑体" charset="-122"/>
              </a:rPr>
              <a:t> 技术措施：自适应均衡、自动线路建立、分集。</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16</a:t>
            </a:fld>
            <a:endParaRPr lang="en-US" altLang="zh-CN" dirty="0"/>
          </a:p>
        </p:txBody>
      </p:sp>
    </p:spTree>
    <p:extLst>
      <p:ext uri="{BB962C8B-B14F-4D97-AF65-F5344CB8AC3E}">
        <p14:creationId xmlns:p14="http://schemas.microsoft.com/office/powerpoint/2010/main" val="1393428543"/>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42027" y="733527"/>
            <a:ext cx="7772400" cy="552450"/>
          </a:xfrm>
        </p:spPr>
        <p:txBody>
          <a:bodyPr/>
          <a:lstStyle/>
          <a:p>
            <a:pPr eaLnBrk="1" hangingPunct="1"/>
            <a:r>
              <a:rPr lang="zh-CN" altLang="en-US" sz="5400" b="1" dirty="0">
                <a:solidFill>
                  <a:srgbClr val="002060"/>
                </a:solidFill>
                <a:latin typeface="大黑体" charset="-122"/>
                <a:ea typeface="大黑体" charset="-122"/>
              </a:rPr>
              <a:t>流星余迹传播</a:t>
            </a:r>
          </a:p>
        </p:txBody>
      </p:sp>
      <p:sp>
        <p:nvSpPr>
          <p:cNvPr id="36867" name="Rectangle 3"/>
          <p:cNvSpPr>
            <a:spLocks noGrp="1" noChangeArrowheads="1"/>
          </p:cNvSpPr>
          <p:nvPr>
            <p:ph type="body" sz="half" idx="1"/>
          </p:nvPr>
        </p:nvSpPr>
        <p:spPr>
          <a:xfrm>
            <a:off x="642027" y="1547914"/>
            <a:ext cx="3788112" cy="46482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据统计，每昼夜有数百亿的流星进入大气层，和空气碰撞产生电离。在地面</a:t>
            </a:r>
            <a:r>
              <a:rPr lang="en-US" altLang="zh-CN" sz="2400" b="1" dirty="0">
                <a:latin typeface="大黑体" charset="-122"/>
                <a:ea typeface="大黑体" charset="-122"/>
              </a:rPr>
              <a:t>80</a:t>
            </a:r>
            <a:r>
              <a:rPr lang="zh-CN" altLang="en-US" sz="2400" b="1" dirty="0">
                <a:latin typeface="大黑体" charset="-122"/>
                <a:ea typeface="大黑体" charset="-122"/>
              </a:rPr>
              <a:t>－</a:t>
            </a:r>
            <a:r>
              <a:rPr lang="en-US" altLang="zh-CN" sz="2400" b="1" dirty="0">
                <a:latin typeface="大黑体" charset="-122"/>
                <a:ea typeface="大黑体" charset="-122"/>
              </a:rPr>
              <a:t>120km</a:t>
            </a:r>
            <a:r>
              <a:rPr lang="zh-CN" altLang="en-US" sz="2400" b="1" dirty="0">
                <a:latin typeface="大黑体" charset="-122"/>
                <a:ea typeface="大黑体" charset="-122"/>
              </a:rPr>
              <a:t>处形成电离气体带，这就是流星余迹。</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利用流星余迹的散射和反射进行通信。</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工作频率</a:t>
            </a:r>
            <a:r>
              <a:rPr lang="en-US" altLang="zh-CN" sz="2400" b="1" dirty="0">
                <a:latin typeface="大黑体" charset="-122"/>
                <a:ea typeface="大黑体" charset="-122"/>
              </a:rPr>
              <a:t>30</a:t>
            </a:r>
            <a:r>
              <a:rPr lang="zh-CN" altLang="en-US" sz="2400" b="1" dirty="0">
                <a:latin typeface="大黑体" charset="-122"/>
                <a:ea typeface="大黑体" charset="-122"/>
              </a:rPr>
              <a:t>－</a:t>
            </a:r>
            <a:r>
              <a:rPr lang="en-US" altLang="zh-CN" sz="2400" b="1" dirty="0">
                <a:latin typeface="大黑体" charset="-122"/>
                <a:ea typeface="大黑体" charset="-122"/>
              </a:rPr>
              <a:t>80MHz</a:t>
            </a:r>
            <a:r>
              <a:rPr lang="zh-CN" altLang="en-US" sz="2400" b="1" dirty="0">
                <a:latin typeface="大黑体" charset="-122"/>
                <a:ea typeface="大黑体" charset="-122"/>
              </a:rPr>
              <a:t>，</a:t>
            </a:r>
            <a:r>
              <a:rPr lang="zh-CN" altLang="zh-CN" sz="2400" b="1" dirty="0">
                <a:latin typeface="大黑体" charset="-122"/>
                <a:ea typeface="大黑体" charset="-122"/>
              </a:rPr>
              <a:t>传输距离200－2000</a:t>
            </a:r>
            <a:r>
              <a:rPr lang="en-US" altLang="zh-CN" sz="2400" b="1" dirty="0">
                <a:latin typeface="大黑体" charset="-122"/>
                <a:ea typeface="大黑体" charset="-122"/>
              </a:rPr>
              <a:t>km</a:t>
            </a:r>
            <a:r>
              <a:rPr lang="zh-CN" altLang="en-US" sz="2400" b="1" dirty="0">
                <a:latin typeface="大黑体" charset="-122"/>
                <a:ea typeface="大黑体" charset="-122"/>
              </a:rPr>
              <a:t>，</a:t>
            </a:r>
            <a:r>
              <a:rPr lang="zh-CN" altLang="zh-CN" sz="2400" b="1" dirty="0">
                <a:latin typeface="大黑体" charset="-122"/>
                <a:ea typeface="大黑体" charset="-122"/>
              </a:rPr>
              <a:t>传输速率低，用于突发通信。</a:t>
            </a:r>
            <a:endParaRPr lang="zh-CN" altLang="en-US" sz="2400" b="1" dirty="0">
              <a:latin typeface="大黑体" charset="-122"/>
              <a:ea typeface="大黑体" charset="-122"/>
            </a:endParaRPr>
          </a:p>
        </p:txBody>
      </p:sp>
      <p:pic>
        <p:nvPicPr>
          <p:cNvPr id="36868" name="Picture 4" descr="002"/>
          <p:cNvPicPr>
            <a:picLocks noChangeAspect="1" noChangeArrowheads="1"/>
          </p:cNvPicPr>
          <p:nvPr/>
        </p:nvPicPr>
        <p:blipFill rotWithShape="1">
          <a:blip r:embed="rId2" cstate="print">
            <a:lum contrast="30000"/>
            <a:extLst>
              <a:ext uri="{28A0092B-C50C-407E-A947-70E740481C1C}">
                <a14:useLocalDpi xmlns:a14="http://schemas.microsoft.com/office/drawing/2010/main" val="0"/>
              </a:ext>
            </a:extLst>
          </a:blip>
          <a:srcRect r="3238" b="14480"/>
          <a:stretch/>
        </p:blipFill>
        <p:spPr bwMode="auto">
          <a:xfrm>
            <a:off x="4430139" y="1954550"/>
            <a:ext cx="4268968" cy="32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5181599" y="5334000"/>
            <a:ext cx="2514600" cy="323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17</a:t>
            </a:fld>
            <a:endParaRPr lang="en-US" altLang="zh-CN" dirty="0"/>
          </a:p>
        </p:txBody>
      </p:sp>
    </p:spTree>
    <p:extLst>
      <p:ext uri="{BB962C8B-B14F-4D97-AF65-F5344CB8AC3E}">
        <p14:creationId xmlns:p14="http://schemas.microsoft.com/office/powerpoint/2010/main" val="3053094961"/>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82293"/>
            <a:ext cx="7772400" cy="1143000"/>
          </a:xfrm>
        </p:spPr>
        <p:txBody>
          <a:bodyPr/>
          <a:lstStyle/>
          <a:p>
            <a:r>
              <a:rPr lang="zh-CN" altLang="en-US" dirty="0"/>
              <a:t>超短波散射</a:t>
            </a:r>
            <a:r>
              <a:rPr lang="en-US" altLang="zh-CN" dirty="0"/>
              <a:t>/</a:t>
            </a:r>
            <a:r>
              <a:rPr lang="zh-CN" altLang="en-US" dirty="0"/>
              <a:t>折射通信实例</a:t>
            </a:r>
          </a:p>
        </p:txBody>
      </p:sp>
      <p:sp>
        <p:nvSpPr>
          <p:cNvPr id="3" name="文本占位符 2"/>
          <p:cNvSpPr>
            <a:spLocks noGrp="1"/>
          </p:cNvSpPr>
          <p:nvPr>
            <p:ph type="body" sz="half" idx="1"/>
          </p:nvPr>
        </p:nvSpPr>
        <p:spPr/>
        <p:txBody>
          <a:bodyPr/>
          <a:lstStyle/>
          <a:p>
            <a:endParaRPr lang="zh-CN" altLang="en-US"/>
          </a:p>
        </p:txBody>
      </p:sp>
      <p:sp>
        <p:nvSpPr>
          <p:cNvPr id="4" name="联机映像占位符 3"/>
          <p:cNvSpPr>
            <a:spLocks noGrp="1"/>
          </p:cNvSpPr>
          <p:nvPr>
            <p:ph type="clipArt" sz="half" idx="2"/>
          </p:nvPr>
        </p:nvSpPr>
        <p:spPr/>
      </p:sp>
      <p:sp>
        <p:nvSpPr>
          <p:cNvPr id="5" name="灯片编号占位符 4"/>
          <p:cNvSpPr>
            <a:spLocks noGrp="1"/>
          </p:cNvSpPr>
          <p:nvPr>
            <p:ph type="sldNum" sz="quarter" idx="12"/>
          </p:nvPr>
        </p:nvSpPr>
        <p:spPr/>
        <p:txBody>
          <a:bodyPr/>
          <a:lstStyle/>
          <a:p>
            <a:fld id="{A52A425A-566B-4A8B-9020-754C9765E48E}" type="slidenum">
              <a:rPr lang="en-US" altLang="zh-CN" smtClean="0"/>
              <a:pPr/>
              <a:t>18</a:t>
            </a:fld>
            <a:endParaRPr lang="en-US" altLang="zh-CN"/>
          </a:p>
        </p:txBody>
      </p:sp>
      <p:sp>
        <p:nvSpPr>
          <p:cNvPr id="7" name="文本框 6"/>
          <p:cNvSpPr txBox="1"/>
          <p:nvPr/>
        </p:nvSpPr>
        <p:spPr>
          <a:xfrm>
            <a:off x="302829" y="760707"/>
            <a:ext cx="8690742" cy="646331"/>
          </a:xfrm>
          <a:prstGeom prst="rect">
            <a:avLst/>
          </a:prstGeom>
          <a:noFill/>
        </p:spPr>
        <p:txBody>
          <a:bodyPr wrap="square" rtlCol="0">
            <a:spAutoFit/>
          </a:bodyPr>
          <a:lstStyle/>
          <a:p>
            <a:r>
              <a:rPr lang="en-US" altLang="zh-CN" sz="1200" dirty="0"/>
              <a:t>https://mp.weixin.qq.com/s?__biz=MzU2MjcxNDE2Mw==&amp;mid=2247483670&amp;idx=1&amp;sn=b234f0de91b3c471729699fb889be002&amp;chksm=fc64024acb138b5c9307a8f574cc3a520f4d118256c0ae6cb6b90b434fd9d78d5e83b1feced9&amp;mpshare=1&amp;scene=23&amp;srcid=0912oZZAWSw8tfB1j2MqymOb#rd</a:t>
            </a:r>
            <a:endParaRPr lang="zh-CN" altLang="en-US" sz="1200" dirty="0"/>
          </a:p>
        </p:txBody>
      </p:sp>
      <p:pic>
        <p:nvPicPr>
          <p:cNvPr id="9" name="图片 8"/>
          <p:cNvPicPr>
            <a:picLocks noChangeAspect="1"/>
          </p:cNvPicPr>
          <p:nvPr/>
        </p:nvPicPr>
        <p:blipFill>
          <a:blip r:embed="rId2"/>
          <a:stretch>
            <a:fillRect/>
          </a:stretch>
        </p:blipFill>
        <p:spPr>
          <a:xfrm>
            <a:off x="1171575" y="1408896"/>
            <a:ext cx="6800850" cy="4857750"/>
          </a:xfrm>
          <a:prstGeom prst="rect">
            <a:avLst/>
          </a:prstGeom>
        </p:spPr>
      </p:pic>
      <p:grpSp>
        <p:nvGrpSpPr>
          <p:cNvPr id="8" name="组合 7">
            <a:extLst>
              <a:ext uri="{FF2B5EF4-FFF2-40B4-BE49-F238E27FC236}">
                <a16:creationId xmlns:a16="http://schemas.microsoft.com/office/drawing/2014/main" id="{E02AD358-23AE-45C4-9FEC-EEA42D5D3703}"/>
              </a:ext>
            </a:extLst>
          </p:cNvPr>
          <p:cNvGrpSpPr/>
          <p:nvPr/>
        </p:nvGrpSpPr>
        <p:grpSpPr>
          <a:xfrm>
            <a:off x="302830" y="1918336"/>
            <a:ext cx="8841170" cy="3530768"/>
            <a:chOff x="302830" y="1918336"/>
            <a:chExt cx="8841170" cy="3530768"/>
          </a:xfrm>
        </p:grpSpPr>
        <p:pic>
          <p:nvPicPr>
            <p:cNvPr id="10" name="图片 9"/>
            <p:cNvPicPr>
              <a:picLocks noChangeAspect="1"/>
            </p:cNvPicPr>
            <p:nvPr/>
          </p:nvPicPr>
          <p:blipFill>
            <a:blip r:embed="rId3"/>
            <a:stretch>
              <a:fillRect/>
            </a:stretch>
          </p:blipFill>
          <p:spPr>
            <a:xfrm>
              <a:off x="302830" y="1957531"/>
              <a:ext cx="3659570" cy="3132630"/>
            </a:xfrm>
            <a:prstGeom prst="rect">
              <a:avLst/>
            </a:prstGeom>
          </p:spPr>
        </p:pic>
        <p:pic>
          <p:nvPicPr>
            <p:cNvPr id="45058" name="Picture 2" descr="http://news.sciencenet.cn/upload/news/images/2019/10/20191010554122020.jpg">
              <a:extLst>
                <a:ext uri="{FF2B5EF4-FFF2-40B4-BE49-F238E27FC236}">
                  <a16:creationId xmlns:a16="http://schemas.microsoft.com/office/drawing/2014/main" id="{FF4A1C7B-BE68-4B7B-A2C9-0ECD56AF1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670" y="1918336"/>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83BD4ED-2DF9-4566-8AB9-BF82F2A3A06E}"/>
                </a:ext>
              </a:extLst>
            </p:cNvPr>
            <p:cNvSpPr txBox="1"/>
            <p:nvPr/>
          </p:nvSpPr>
          <p:spPr>
            <a:xfrm>
              <a:off x="3784841" y="5048994"/>
              <a:ext cx="5359159" cy="400110"/>
            </a:xfrm>
            <a:prstGeom prst="rect">
              <a:avLst/>
            </a:prstGeom>
            <a:noFill/>
          </p:spPr>
          <p:txBody>
            <a:bodyPr wrap="none" rtlCol="0">
              <a:spAutoFit/>
            </a:bodyPr>
            <a:lstStyle/>
            <a:p>
              <a:r>
                <a:rPr lang="en-US" altLang="zh-CN" sz="2000" b="0" dirty="0">
                  <a:latin typeface="黑体" panose="02010609060101010101" pitchFamily="49" charset="-122"/>
                  <a:ea typeface="黑体" panose="02010609060101010101" pitchFamily="49" charset="-122"/>
                </a:rPr>
                <a:t>54</a:t>
              </a:r>
              <a:r>
                <a:rPr lang="zh-CN" altLang="en-US" sz="2000" b="0" dirty="0">
                  <a:latin typeface="黑体" panose="02010609060101010101" pitchFamily="49" charset="-122"/>
                  <a:ea typeface="黑体" panose="02010609060101010101" pitchFamily="49" charset="-122"/>
                </a:rPr>
                <a:t>所研制的散射通信车参加国庆</a:t>
              </a:r>
              <a:r>
                <a:rPr lang="en-US" altLang="zh-CN" sz="2000" b="0" dirty="0">
                  <a:latin typeface="黑体" panose="02010609060101010101" pitchFamily="49" charset="-122"/>
                  <a:ea typeface="黑体" panose="02010609060101010101" pitchFamily="49" charset="-122"/>
                </a:rPr>
                <a:t>70</a:t>
              </a:r>
              <a:r>
                <a:rPr lang="zh-CN" altLang="en-US" sz="2000" b="0" dirty="0">
                  <a:latin typeface="黑体" panose="02010609060101010101" pitchFamily="49" charset="-122"/>
                  <a:ea typeface="黑体" panose="02010609060101010101" pitchFamily="49" charset="-122"/>
                </a:rPr>
                <a:t>周年大阅兵</a:t>
              </a:r>
              <a:endParaRPr lang="zh-CN" altLang="en-US" sz="20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08086181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5C12FE-F244-470F-AC40-685CFFDB776E}"/>
              </a:ext>
            </a:extLst>
          </p:cNvPr>
          <p:cNvSpPr>
            <a:spLocks noGrp="1"/>
          </p:cNvSpPr>
          <p:nvPr>
            <p:ph type="sldNum" sz="quarter" idx="12"/>
          </p:nvPr>
        </p:nvSpPr>
        <p:spPr/>
        <p:txBody>
          <a:bodyPr/>
          <a:lstStyle/>
          <a:p>
            <a:pPr>
              <a:defRPr/>
            </a:pPr>
            <a:fld id="{F13EC1A2-80CC-4BEA-A8B9-2E1E540E6C1F}" type="slidenum">
              <a:rPr lang="zh-CN" altLang="en-GB" smtClean="0"/>
              <a:pPr>
                <a:defRPr/>
              </a:pPr>
              <a:t>1</a:t>
            </a:fld>
            <a:endParaRPr lang="en-GB" altLang="zh-CN"/>
          </a:p>
        </p:txBody>
      </p:sp>
      <p:pic>
        <p:nvPicPr>
          <p:cNvPr id="6" name="图片 5">
            <a:extLst>
              <a:ext uri="{FF2B5EF4-FFF2-40B4-BE49-F238E27FC236}">
                <a16:creationId xmlns:a16="http://schemas.microsoft.com/office/drawing/2014/main" id="{678D5307-BDD1-42FC-8B37-205AB0555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9043"/>
            <a:ext cx="5212521" cy="3909391"/>
          </a:xfrm>
          <a:prstGeom prst="rect">
            <a:avLst/>
          </a:prstGeom>
        </p:spPr>
      </p:pic>
      <p:pic>
        <p:nvPicPr>
          <p:cNvPr id="45058" name="Picture 2" descr="大话核心网(第2版)">
            <a:extLst>
              <a:ext uri="{FF2B5EF4-FFF2-40B4-BE49-F238E27FC236}">
                <a16:creationId xmlns:a16="http://schemas.microsoft.com/office/drawing/2014/main" id="{F96A0C6B-7805-44C3-8923-CF5622490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125" y="1659215"/>
            <a:ext cx="3255953" cy="433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621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28311" y="801722"/>
            <a:ext cx="7772400" cy="590550"/>
          </a:xfrm>
        </p:spPr>
        <p:txBody>
          <a:bodyPr/>
          <a:lstStyle/>
          <a:p>
            <a:pPr eaLnBrk="1" hangingPunct="1"/>
            <a:r>
              <a:rPr lang="zh-CN" altLang="en-US" sz="5400" b="1" dirty="0">
                <a:solidFill>
                  <a:srgbClr val="002060"/>
                </a:solidFill>
                <a:latin typeface="大黑体" charset="-122"/>
                <a:ea typeface="大黑体" charset="-122"/>
              </a:rPr>
              <a:t>卫星传播</a:t>
            </a:r>
          </a:p>
        </p:txBody>
      </p:sp>
      <p:sp>
        <p:nvSpPr>
          <p:cNvPr id="37891" name="Rectangle 3"/>
          <p:cNvSpPr>
            <a:spLocks noGrp="1" noChangeArrowheads="1"/>
          </p:cNvSpPr>
          <p:nvPr>
            <p:ph type="body" sz="half" idx="1"/>
          </p:nvPr>
        </p:nvSpPr>
        <p:spPr>
          <a:xfrm>
            <a:off x="628310" y="1548218"/>
            <a:ext cx="4183063" cy="4648200"/>
          </a:xfrm>
        </p:spPr>
        <p:txBody>
          <a:bodyPr/>
          <a:lstStyle/>
          <a:p>
            <a:pPr eaLnBrk="1" hangingPunct="1">
              <a:buFontTx/>
              <a:buNone/>
            </a:pPr>
            <a:r>
              <a:rPr lang="zh-CN" altLang="en-US" sz="2800" b="1" dirty="0">
                <a:solidFill>
                  <a:srgbClr val="002060"/>
                </a:solidFill>
                <a:ea typeface="大黑体" charset="-122"/>
              </a:rPr>
              <a:t>静止卫星</a:t>
            </a:r>
          </a:p>
          <a:p>
            <a:pPr eaLnBrk="1" hangingPunct="1">
              <a:buClr>
                <a:srgbClr val="002060"/>
              </a:buClr>
              <a:buFont typeface="Wingdings" panose="05000000000000000000" pitchFamily="2" charset="2"/>
              <a:buChar char="l"/>
            </a:pPr>
            <a:r>
              <a:rPr lang="zh-CN" altLang="en-US" sz="2800" b="1" dirty="0">
                <a:solidFill>
                  <a:srgbClr val="002060"/>
                </a:solidFill>
                <a:ea typeface="大黑体" charset="-122"/>
              </a:rPr>
              <a:t>信道稳定，可以按照自由空间传播损耗计算</a:t>
            </a:r>
            <a:endParaRPr lang="en-US" altLang="zh-CN" sz="2800" b="1" dirty="0">
              <a:solidFill>
                <a:srgbClr val="002060"/>
              </a:solidFill>
              <a:ea typeface="大黑体" charset="-122"/>
            </a:endParaRPr>
          </a:p>
          <a:p>
            <a:pPr eaLnBrk="1" hangingPunct="1">
              <a:buClr>
                <a:srgbClr val="002060"/>
              </a:buClr>
              <a:buFont typeface="Wingdings" panose="05000000000000000000" pitchFamily="2" charset="2"/>
              <a:buChar char="l"/>
            </a:pPr>
            <a:endParaRPr lang="zh-CN" altLang="en-US" sz="2800" b="1" dirty="0">
              <a:solidFill>
                <a:srgbClr val="002060"/>
              </a:solidFill>
              <a:ea typeface="大黑体" charset="-122"/>
            </a:endParaRPr>
          </a:p>
          <a:p>
            <a:pPr eaLnBrk="1" hangingPunct="1">
              <a:buClr>
                <a:srgbClr val="002060"/>
              </a:buClr>
              <a:buFont typeface="Wingdings" panose="05000000000000000000" pitchFamily="2" charset="2"/>
              <a:buChar char="l"/>
            </a:pPr>
            <a:r>
              <a:rPr lang="zh-CN" altLang="en-US" sz="2800" b="1" dirty="0">
                <a:solidFill>
                  <a:srgbClr val="002060"/>
                </a:solidFill>
                <a:ea typeface="大黑体" charset="-122"/>
              </a:rPr>
              <a:t>长延时</a:t>
            </a:r>
            <a:r>
              <a:rPr lang="en-US" altLang="zh-CN" sz="2800" b="1" dirty="0">
                <a:solidFill>
                  <a:srgbClr val="002060"/>
                </a:solidFill>
                <a:ea typeface="大黑体" charset="-122"/>
              </a:rPr>
              <a:t>(</a:t>
            </a:r>
            <a:r>
              <a:rPr lang="en-US" altLang="zh-CN" sz="2800" b="1" dirty="0">
                <a:solidFill>
                  <a:srgbClr val="C00000"/>
                </a:solidFill>
                <a:ea typeface="大黑体" charset="-122"/>
              </a:rPr>
              <a:t>250~270ms</a:t>
            </a:r>
            <a:r>
              <a:rPr lang="zh-CN" altLang="en-US" sz="2800" b="1" dirty="0">
                <a:solidFill>
                  <a:srgbClr val="C00000"/>
                </a:solidFill>
                <a:ea typeface="大黑体" charset="-122"/>
              </a:rPr>
              <a:t>每跳</a:t>
            </a:r>
            <a:r>
              <a:rPr lang="en-US" altLang="zh-CN" sz="2800" b="1" dirty="0">
                <a:solidFill>
                  <a:srgbClr val="002060"/>
                </a:solidFill>
                <a:ea typeface="大黑体" charset="-122"/>
              </a:rPr>
              <a:t>)</a:t>
            </a:r>
            <a:r>
              <a:rPr lang="zh-CN" altLang="en-US" sz="2800" b="1" dirty="0">
                <a:solidFill>
                  <a:srgbClr val="002060"/>
                </a:solidFill>
                <a:ea typeface="大黑体" charset="-122"/>
              </a:rPr>
              <a:t>，要考虑对话音质量和通信协议的影响</a:t>
            </a:r>
          </a:p>
        </p:txBody>
      </p:sp>
      <p:sp>
        <p:nvSpPr>
          <p:cNvPr id="37892" name="Rectangle 5"/>
          <p:cNvSpPr>
            <a:spLocks noChangeArrowheads="1"/>
          </p:cNvSpPr>
          <p:nvPr/>
        </p:nvSpPr>
        <p:spPr bwMode="auto">
          <a:xfrm>
            <a:off x="4908651" y="1548218"/>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800" dirty="0">
                <a:solidFill>
                  <a:srgbClr val="002060"/>
                </a:solidFill>
                <a:latin typeface="+mn-lt"/>
                <a:ea typeface="大黑体" charset="-122"/>
              </a:rPr>
              <a:t>移动卫星</a:t>
            </a:r>
          </a:p>
          <a:p>
            <a:pPr algn="l">
              <a:buFont typeface="Wingdings" panose="05000000000000000000" pitchFamily="2" charset="2"/>
              <a:buChar char="l"/>
            </a:pPr>
            <a:r>
              <a:rPr lang="zh-CN" altLang="en-US" sz="2800" dirty="0">
                <a:solidFill>
                  <a:srgbClr val="002060"/>
                </a:solidFill>
                <a:latin typeface="+mn-lt"/>
                <a:ea typeface="大黑体" charset="-122"/>
              </a:rPr>
              <a:t>要考虑地面的影响，包括多径和遮蔽</a:t>
            </a:r>
            <a:endParaRPr lang="en-US" altLang="zh-CN" sz="2800" dirty="0">
              <a:solidFill>
                <a:srgbClr val="002060"/>
              </a:solidFill>
              <a:latin typeface="+mn-lt"/>
              <a:ea typeface="大黑体" charset="-122"/>
            </a:endParaRPr>
          </a:p>
          <a:p>
            <a:pPr algn="l">
              <a:buFont typeface="Wingdings" panose="05000000000000000000" pitchFamily="2" charset="2"/>
              <a:buChar char="l"/>
            </a:pPr>
            <a:endParaRPr lang="zh-CN" altLang="en-US" sz="2800" dirty="0">
              <a:solidFill>
                <a:srgbClr val="002060"/>
              </a:solidFill>
              <a:latin typeface="+mn-lt"/>
              <a:ea typeface="大黑体" charset="-122"/>
            </a:endParaRPr>
          </a:p>
          <a:p>
            <a:pPr algn="l">
              <a:buFont typeface="Wingdings" panose="05000000000000000000" pitchFamily="2" charset="2"/>
              <a:buChar char="l"/>
            </a:pPr>
            <a:r>
              <a:rPr lang="zh-CN" altLang="en-US" sz="2800" dirty="0">
                <a:solidFill>
                  <a:srgbClr val="002060"/>
                </a:solidFill>
                <a:latin typeface="+mn-lt"/>
                <a:ea typeface="大黑体" charset="-122"/>
              </a:rPr>
              <a:t>接收信号电平服从莱斯分布</a:t>
            </a:r>
            <a:endParaRPr lang="en-US" altLang="zh-CN" sz="2800" dirty="0">
              <a:solidFill>
                <a:srgbClr val="002060"/>
              </a:solidFill>
              <a:latin typeface="+mn-lt"/>
              <a:ea typeface="大黑体" charset="-122"/>
            </a:endParaRPr>
          </a:p>
          <a:p>
            <a:pPr algn="l">
              <a:buFont typeface="Wingdings" panose="05000000000000000000" pitchFamily="2" charset="2"/>
              <a:buChar char="l"/>
            </a:pPr>
            <a:endParaRPr lang="zh-CN" altLang="en-US" sz="2800" dirty="0">
              <a:solidFill>
                <a:srgbClr val="002060"/>
              </a:solidFill>
              <a:latin typeface="+mn-lt"/>
              <a:ea typeface="大黑体" charset="-122"/>
            </a:endParaRPr>
          </a:p>
          <a:p>
            <a:pPr algn="l">
              <a:buFont typeface="Wingdings" panose="05000000000000000000" pitchFamily="2" charset="2"/>
              <a:buChar char="l"/>
            </a:pPr>
            <a:r>
              <a:rPr lang="zh-CN" altLang="en-US" sz="2800" dirty="0">
                <a:solidFill>
                  <a:srgbClr val="002060"/>
                </a:solidFill>
                <a:latin typeface="+mn-lt"/>
                <a:ea typeface="大黑体" charset="-122"/>
              </a:rPr>
              <a:t>要考虑多普勒频移（主要是卫星本体高速运动！</a:t>
            </a:r>
            <a:r>
              <a:rPr lang="en-US" altLang="zh-CN" sz="2800" dirty="0">
                <a:solidFill>
                  <a:srgbClr val="002060"/>
                </a:solidFill>
                <a:latin typeface="+mn-lt"/>
                <a:ea typeface="大黑体" charset="-122"/>
              </a:rPr>
              <a:t>——</a:t>
            </a:r>
            <a:r>
              <a:rPr lang="zh-CN" altLang="en-US" sz="2800" dirty="0">
                <a:solidFill>
                  <a:srgbClr val="FF0000"/>
                </a:solidFill>
                <a:latin typeface="+mn-lt"/>
                <a:ea typeface="大黑体" charset="-122"/>
              </a:rPr>
              <a:t>近期</a:t>
            </a:r>
            <a:r>
              <a:rPr lang="en-US" altLang="zh-CN" sz="2800" dirty="0" err="1">
                <a:solidFill>
                  <a:srgbClr val="FF0000"/>
                </a:solidFill>
                <a:latin typeface="+mn-lt"/>
                <a:ea typeface="大黑体" charset="-122"/>
              </a:rPr>
              <a:t>Ka</a:t>
            </a:r>
            <a:r>
              <a:rPr lang="zh-CN" altLang="en-US" sz="2800" dirty="0">
                <a:solidFill>
                  <a:srgbClr val="FF0000"/>
                </a:solidFill>
                <a:latin typeface="+mn-lt"/>
                <a:ea typeface="大黑体" charset="-122"/>
              </a:rPr>
              <a:t>低轨宽带星座论证的主要焦点！</a:t>
            </a:r>
            <a:r>
              <a:rPr lang="zh-CN" altLang="en-US" sz="2800" dirty="0">
                <a:solidFill>
                  <a:srgbClr val="002060"/>
                </a:solidFill>
                <a:latin typeface="+mn-lt"/>
                <a:ea typeface="大黑体" charset="-122"/>
              </a:rPr>
              <a:t>）</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19</a:t>
            </a:fld>
            <a:endParaRPr lang="en-US" altLang="zh-CN" dirty="0"/>
          </a:p>
        </p:txBody>
      </p:sp>
    </p:spTree>
    <p:extLst>
      <p:ext uri="{BB962C8B-B14F-4D97-AF65-F5344CB8AC3E}">
        <p14:creationId xmlns:p14="http://schemas.microsoft.com/office/powerpoint/2010/main" val="4213837507"/>
      </p:ext>
    </p:ext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38915" name="Rectangle 3"/>
          <p:cNvSpPr>
            <a:spLocks noGrp="1" noChangeArrowheads="1"/>
          </p:cNvSpPr>
          <p:nvPr>
            <p:ph type="ctrTitle"/>
          </p:nvPr>
        </p:nvSpPr>
        <p:spPr>
          <a:xfrm>
            <a:off x="990600" y="1740846"/>
            <a:ext cx="7772400" cy="952500"/>
          </a:xfrm>
        </p:spPr>
        <p:txBody>
          <a:bodyPr/>
          <a:lstStyle/>
          <a:p>
            <a:pPr eaLnBrk="1" hangingPunct="1"/>
            <a:r>
              <a:rPr lang="zh-CN" altLang="en-US" b="1" dirty="0">
                <a:ea typeface="大黑体" charset="-122"/>
              </a:rPr>
              <a:t>移动传播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20</a:t>
            </a:fld>
            <a:endParaRPr lang="en-GB" altLang="zh-CN" dirty="0"/>
          </a:p>
        </p:txBody>
      </p:sp>
    </p:spTree>
    <p:extLst>
      <p:ext uri="{BB962C8B-B14F-4D97-AF65-F5344CB8AC3E}">
        <p14:creationId xmlns:p14="http://schemas.microsoft.com/office/powerpoint/2010/main" val="209203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05661" y="616082"/>
            <a:ext cx="7772400" cy="571500"/>
          </a:xfrm>
        </p:spPr>
        <p:txBody>
          <a:bodyPr/>
          <a:lstStyle/>
          <a:p>
            <a:pPr eaLnBrk="1" hangingPunct="1"/>
            <a:r>
              <a:rPr lang="zh-CN" altLang="en-US" sz="5400" b="1" dirty="0">
                <a:solidFill>
                  <a:srgbClr val="002060"/>
                </a:solidFill>
                <a:latin typeface="大黑体" charset="-122"/>
                <a:ea typeface="大黑体" charset="-122"/>
              </a:rPr>
              <a:t>说 明</a:t>
            </a:r>
          </a:p>
        </p:txBody>
      </p:sp>
      <p:sp>
        <p:nvSpPr>
          <p:cNvPr id="39939" name="Rectangle 3"/>
          <p:cNvSpPr>
            <a:spLocks noGrp="1" noChangeArrowheads="1"/>
          </p:cNvSpPr>
          <p:nvPr>
            <p:ph type="body" sz="half" idx="1"/>
          </p:nvPr>
        </p:nvSpPr>
        <p:spPr>
          <a:xfrm>
            <a:off x="628650" y="1539130"/>
            <a:ext cx="7848600" cy="4648200"/>
          </a:xfrm>
        </p:spPr>
        <p:txBody>
          <a:bodyPr/>
          <a:lstStyle/>
          <a:p>
            <a:pPr eaLnBrk="1" hangingPunct="1">
              <a:buClr>
                <a:srgbClr val="002060"/>
              </a:buClr>
              <a:buFont typeface="Wingdings" panose="05000000000000000000" pitchFamily="2" charset="2"/>
              <a:buChar char="l"/>
            </a:pPr>
            <a:r>
              <a:rPr lang="zh-CN" altLang="en-US" sz="2800" b="1" dirty="0">
                <a:ea typeface="大黑体" charset="-122"/>
              </a:rPr>
              <a:t>移动无线传播面临的是随时变化的、复杂的环境。</a:t>
            </a:r>
          </a:p>
          <a:p>
            <a:pPr eaLnBrk="1" hangingPunct="1">
              <a:buClr>
                <a:srgbClr val="002060"/>
              </a:buClr>
              <a:buFont typeface="Wingdings" panose="05000000000000000000" pitchFamily="2" charset="2"/>
              <a:buChar char="l"/>
            </a:pPr>
            <a:r>
              <a:rPr lang="zh-CN" altLang="en-US" sz="2800" b="1" dirty="0">
                <a:ea typeface="大黑体" charset="-122"/>
              </a:rPr>
              <a:t>首先，传播环境十分复杂，传播机理多种多样。几乎包括了电波传播的所有过程，如：直射、绕射、反射、散射。</a:t>
            </a:r>
          </a:p>
          <a:p>
            <a:pPr eaLnBrk="1" hangingPunct="1">
              <a:buClr>
                <a:srgbClr val="002060"/>
              </a:buClr>
              <a:buFont typeface="Wingdings" panose="05000000000000000000" pitchFamily="2" charset="2"/>
              <a:buChar char="l"/>
            </a:pPr>
            <a:r>
              <a:rPr lang="zh-CN" altLang="en-US" sz="2800" b="1" dirty="0">
                <a:ea typeface="大黑体" charset="-122"/>
              </a:rPr>
              <a:t>其次，由于用户台的移动性，传播参数随时变化，引起接收场强的快速波动。</a:t>
            </a:r>
          </a:p>
          <a:p>
            <a:pPr eaLnBrk="1" hangingPunct="1">
              <a:buClr>
                <a:srgbClr val="002060"/>
              </a:buClr>
              <a:buFont typeface="Wingdings" panose="05000000000000000000" pitchFamily="2" charset="2"/>
              <a:buChar char="l"/>
            </a:pPr>
            <a:r>
              <a:rPr lang="zh-CN" altLang="en-US" sz="2800" b="1" dirty="0">
                <a:ea typeface="大黑体" charset="-122"/>
              </a:rPr>
              <a:t>为此，提出</a:t>
            </a:r>
            <a:r>
              <a:rPr lang="zh-CN" altLang="en-US" sz="2800" b="1" dirty="0">
                <a:solidFill>
                  <a:srgbClr val="FF0000"/>
                </a:solidFill>
                <a:ea typeface="大黑体" charset="-122"/>
              </a:rPr>
              <a:t>大尺度</a:t>
            </a:r>
            <a:r>
              <a:rPr lang="zh-CN" altLang="en-US" sz="2800" b="1" dirty="0">
                <a:ea typeface="大黑体" charset="-122"/>
              </a:rPr>
              <a:t>传播模型和</a:t>
            </a:r>
            <a:r>
              <a:rPr lang="zh-CN" altLang="en-US" sz="2800" b="1" dirty="0">
                <a:solidFill>
                  <a:srgbClr val="FF0000"/>
                </a:solidFill>
                <a:ea typeface="大黑体" charset="-122"/>
              </a:rPr>
              <a:t>小尺度</a:t>
            </a:r>
            <a:r>
              <a:rPr lang="zh-CN" altLang="en-US" sz="2800" b="1" dirty="0">
                <a:ea typeface="大黑体" charset="-122"/>
              </a:rPr>
              <a:t>传播模型。</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21</a:t>
            </a:fld>
            <a:endParaRPr lang="en-US" altLang="zh-CN" dirty="0"/>
          </a:p>
        </p:txBody>
      </p:sp>
    </p:spTree>
    <p:extLst>
      <p:ext uri="{BB962C8B-B14F-4D97-AF65-F5344CB8AC3E}">
        <p14:creationId xmlns:p14="http://schemas.microsoft.com/office/powerpoint/2010/main" val="1422187366"/>
      </p:ext>
    </p:ext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647700" y="771525"/>
            <a:ext cx="7772400" cy="571500"/>
          </a:xfrm>
        </p:spPr>
        <p:txBody>
          <a:bodyPr/>
          <a:lstStyle/>
          <a:p>
            <a:pPr eaLnBrk="1" hangingPunct="1"/>
            <a:r>
              <a:rPr lang="zh-CN" altLang="en-US" sz="5400" b="1" dirty="0">
                <a:solidFill>
                  <a:srgbClr val="002060"/>
                </a:solidFill>
                <a:latin typeface="大黑体" charset="-122"/>
                <a:ea typeface="大黑体" charset="-122"/>
              </a:rPr>
              <a:t>移动通信的传播模型</a:t>
            </a:r>
          </a:p>
        </p:txBody>
      </p:sp>
      <p:sp>
        <p:nvSpPr>
          <p:cNvPr id="6149" name="Rectangle 3"/>
          <p:cNvSpPr>
            <a:spLocks noGrp="1" noChangeArrowheads="1"/>
          </p:cNvSpPr>
          <p:nvPr>
            <p:ph type="body" sz="half" idx="1"/>
          </p:nvPr>
        </p:nvSpPr>
        <p:spPr>
          <a:xfrm>
            <a:off x="647700" y="1200150"/>
            <a:ext cx="8077200" cy="4648200"/>
          </a:xfrm>
        </p:spPr>
        <p:txBody>
          <a:bodyPr/>
          <a:lstStyle/>
          <a:p>
            <a:pPr eaLnBrk="1" hangingPunct="1">
              <a:buFont typeface="Wingdings" panose="05000000000000000000" pitchFamily="2" charset="2"/>
              <a:buChar char="l"/>
            </a:pPr>
            <a:endParaRPr lang="en-US" altLang="zh-CN" sz="2400" b="1" dirty="0">
              <a:ea typeface="大黑体" charset="-122"/>
            </a:endParaRPr>
          </a:p>
          <a:p>
            <a:pPr eaLnBrk="1" hangingPunct="1">
              <a:buClr>
                <a:srgbClr val="002060"/>
              </a:buClr>
              <a:buFont typeface="Wingdings" panose="05000000000000000000" pitchFamily="2" charset="2"/>
              <a:buChar char="l"/>
            </a:pPr>
            <a:r>
              <a:rPr lang="zh-CN" altLang="en-US" sz="2400" b="1" dirty="0">
                <a:ea typeface="大黑体" charset="-122"/>
              </a:rPr>
              <a:t>假定多径时延扩展比信号的符号周期小得多，可以认为是</a:t>
            </a:r>
            <a:r>
              <a:rPr lang="zh-CN" altLang="en-US" sz="2400" b="1" dirty="0">
                <a:solidFill>
                  <a:srgbClr val="FF0000"/>
                </a:solidFill>
                <a:ea typeface="大黑体" charset="-122"/>
              </a:rPr>
              <a:t>平衰落信道</a:t>
            </a:r>
            <a:r>
              <a:rPr lang="zh-CN" altLang="en-US" sz="2400" b="1" dirty="0">
                <a:ea typeface="大黑体" charset="-122"/>
              </a:rPr>
              <a:t>，而且平均时延是时不变的，信道的冲激响应可以写成：</a:t>
            </a: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r>
              <a:rPr lang="zh-CN" altLang="en-US" sz="2400" b="1" dirty="0">
                <a:ea typeface="大黑体" charset="-122"/>
              </a:rPr>
              <a:t>发送信号为</a:t>
            </a:r>
            <a:r>
              <a:rPr lang="en-US" altLang="zh-CN" sz="2400" b="1" dirty="0">
                <a:ea typeface="大黑体" charset="-122"/>
              </a:rPr>
              <a:t>x(t)</a:t>
            </a:r>
            <a:r>
              <a:rPr lang="zh-CN" altLang="en-US" sz="2400" b="1" dirty="0">
                <a:ea typeface="大黑体" charset="-122"/>
              </a:rPr>
              <a:t>，接收信号为</a:t>
            </a:r>
            <a:r>
              <a:rPr lang="en-US" altLang="zh-CN" sz="2400" b="1" dirty="0">
                <a:ea typeface="大黑体" charset="-122"/>
              </a:rPr>
              <a:t>r(t)</a:t>
            </a:r>
            <a:r>
              <a:rPr lang="zh-CN" altLang="en-US" sz="2400" b="1" dirty="0">
                <a:ea typeface="大黑体" charset="-122"/>
              </a:rPr>
              <a:t>，就有：</a:t>
            </a: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spcBef>
                <a:spcPts val="1000"/>
              </a:spcBef>
              <a:buClr>
                <a:srgbClr val="002060"/>
              </a:buClr>
              <a:buFont typeface="Wingdings" panose="05000000000000000000" pitchFamily="2" charset="2"/>
              <a:buChar char="l"/>
            </a:pPr>
            <a:r>
              <a:rPr lang="zh-CN" altLang="en-US" sz="2400" b="1" dirty="0">
                <a:ea typeface="大黑体" charset="-122"/>
              </a:rPr>
              <a:t>接收信号除了有一个时延外，还有一个时变的增益</a:t>
            </a:r>
            <a:r>
              <a:rPr lang="en-US" altLang="zh-CN" sz="2400" b="1" dirty="0">
                <a:ea typeface="大黑体" charset="-122"/>
              </a:rPr>
              <a:t>g(t)</a:t>
            </a:r>
            <a:r>
              <a:rPr lang="zh-CN" altLang="en-US" sz="2400" b="1" dirty="0">
                <a:ea typeface="大黑体" charset="-122"/>
              </a:rPr>
              <a:t>。</a:t>
            </a:r>
          </a:p>
        </p:txBody>
      </p:sp>
      <p:graphicFrame>
        <p:nvGraphicFramePr>
          <p:cNvPr id="6146" name="Object 4"/>
          <p:cNvGraphicFramePr>
            <a:graphicFrameLocks noChangeAspect="1"/>
          </p:cNvGraphicFramePr>
          <p:nvPr>
            <p:extLst>
              <p:ext uri="{D42A27DB-BD31-4B8C-83A1-F6EECF244321}">
                <p14:modId xmlns:p14="http://schemas.microsoft.com/office/powerpoint/2010/main" val="3395834959"/>
              </p:ext>
            </p:extLst>
          </p:nvPr>
        </p:nvGraphicFramePr>
        <p:xfrm>
          <a:off x="2566191" y="2927974"/>
          <a:ext cx="3935413" cy="490538"/>
        </p:xfrm>
        <a:graphic>
          <a:graphicData uri="http://schemas.openxmlformats.org/presentationml/2006/ole">
            <mc:AlternateContent xmlns:mc="http://schemas.openxmlformats.org/markup-compatibility/2006">
              <mc:Choice xmlns:v="urn:schemas-microsoft-com:vml" Requires="v">
                <p:oleObj spid="_x0000_s23034" name="Equation" r:id="rId3" imgW="1841500" imgH="228600" progId="Equation.3">
                  <p:embed/>
                </p:oleObj>
              </mc:Choice>
              <mc:Fallback>
                <p:oleObj name="Equation" r:id="rId3" imgW="1841500" imgH="2286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191" y="2927974"/>
                        <a:ext cx="3935413"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extLst>
              <p:ext uri="{D42A27DB-BD31-4B8C-83A1-F6EECF244321}">
                <p14:modId xmlns:p14="http://schemas.microsoft.com/office/powerpoint/2010/main" val="2516518794"/>
              </p:ext>
            </p:extLst>
          </p:nvPr>
        </p:nvGraphicFramePr>
        <p:xfrm>
          <a:off x="2185986" y="4119959"/>
          <a:ext cx="4695825" cy="958850"/>
        </p:xfrm>
        <a:graphic>
          <a:graphicData uri="http://schemas.openxmlformats.org/presentationml/2006/ole">
            <mc:AlternateContent xmlns:mc="http://schemas.openxmlformats.org/markup-compatibility/2006">
              <mc:Choice xmlns:v="urn:schemas-microsoft-com:vml" Requires="v">
                <p:oleObj spid="_x0000_s23035" name="Equation" r:id="rId5" imgW="2298700" imgH="469900" progId="Equation.3">
                  <p:embed/>
                </p:oleObj>
              </mc:Choice>
              <mc:Fallback>
                <p:oleObj name="Equation" r:id="rId5" imgW="2298700" imgH="4699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986" y="4119959"/>
                        <a:ext cx="46958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22</a:t>
            </a:fld>
            <a:endParaRPr lang="en-US" altLang="zh-CN" dirty="0"/>
          </a:p>
        </p:txBody>
      </p:sp>
    </p:spTree>
    <p:extLst>
      <p:ext uri="{BB962C8B-B14F-4D97-AF65-F5344CB8AC3E}">
        <p14:creationId xmlns:p14="http://schemas.microsoft.com/office/powerpoint/2010/main" val="361925069"/>
      </p:ext>
    </p:extLst>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71500" y="575959"/>
            <a:ext cx="8572500" cy="552450"/>
          </a:xfrm>
        </p:spPr>
        <p:txBody>
          <a:bodyPr/>
          <a:lstStyle/>
          <a:p>
            <a:pPr eaLnBrk="1" hangingPunct="1"/>
            <a:r>
              <a:rPr lang="zh-CN" altLang="en-US" sz="5400" b="1" dirty="0">
                <a:solidFill>
                  <a:srgbClr val="002060"/>
                </a:solidFill>
                <a:latin typeface="大黑体" charset="-122"/>
                <a:ea typeface="大黑体" charset="-122"/>
              </a:rPr>
              <a:t>移动通信的传播模型（续）</a:t>
            </a:r>
          </a:p>
        </p:txBody>
      </p:sp>
      <p:sp>
        <p:nvSpPr>
          <p:cNvPr id="40963" name="Rectangle 3"/>
          <p:cNvSpPr>
            <a:spLocks noChangeArrowheads="1"/>
          </p:cNvSpPr>
          <p:nvPr/>
        </p:nvSpPr>
        <p:spPr bwMode="auto">
          <a:xfrm>
            <a:off x="3143250" y="5600700"/>
            <a:ext cx="2895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40964" name="Picture 4" descr="Image11"/>
          <p:cNvPicPr>
            <a:picLocks noChangeAspect="1" noChangeArrowheads="1"/>
          </p:cNvPicPr>
          <p:nvPr/>
        </p:nvPicPr>
        <p:blipFill>
          <a:blip r:embed="rId2" cstate="print">
            <a:lum contrast="24000"/>
            <a:extLst>
              <a:ext uri="{28A0092B-C50C-407E-A947-70E740481C1C}">
                <a14:useLocalDpi xmlns:a14="http://schemas.microsoft.com/office/drawing/2010/main" val="0"/>
              </a:ext>
            </a:extLst>
          </a:blip>
          <a:srcRect/>
          <a:stretch>
            <a:fillRect/>
          </a:stretch>
        </p:blipFill>
        <p:spPr bwMode="auto">
          <a:xfrm>
            <a:off x="1368425" y="1735341"/>
            <a:ext cx="613727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52A425A-566B-4A8B-9020-754C9765E48E}" type="slidenum">
              <a:rPr lang="en-US" altLang="zh-CN" smtClean="0"/>
              <a:pPr/>
              <a:t>23</a:t>
            </a:fld>
            <a:endParaRPr lang="en-US" altLang="zh-CN" dirty="0"/>
          </a:p>
        </p:txBody>
      </p:sp>
    </p:spTree>
    <p:extLst>
      <p:ext uri="{BB962C8B-B14F-4D97-AF65-F5344CB8AC3E}">
        <p14:creationId xmlns:p14="http://schemas.microsoft.com/office/powerpoint/2010/main" val="3057241144"/>
      </p:ext>
    </p:extLst>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631892" y="1564937"/>
            <a:ext cx="8115300" cy="4114800"/>
          </a:xfrm>
        </p:spPr>
        <p:txBody>
          <a:bodyPr/>
          <a:lstStyle/>
          <a:p>
            <a:pPr marL="0" eaLnBrk="1" hangingPunct="1">
              <a:lnSpc>
                <a:spcPct val="110000"/>
              </a:lnSpc>
              <a:buClr>
                <a:schemeClr val="tx1"/>
              </a:buClr>
              <a:buFont typeface="Wingdings" panose="05000000000000000000" pitchFamily="2" charset="2"/>
              <a:buNone/>
            </a:pPr>
            <a:r>
              <a:rPr lang="zh-CN" altLang="en-US" sz="2400" b="1" dirty="0">
                <a:latin typeface="大黑体" charset="-122"/>
                <a:ea typeface="大黑体" charset="-122"/>
              </a:rPr>
              <a:t>信道的时变增益</a:t>
            </a:r>
            <a:r>
              <a:rPr lang="en-US" altLang="zh-CN" sz="2400" b="1" dirty="0">
                <a:latin typeface="大黑体" charset="-122"/>
                <a:ea typeface="大黑体" charset="-122"/>
              </a:rPr>
              <a:t>g(t)</a:t>
            </a:r>
            <a:r>
              <a:rPr lang="zh-CN" altLang="en-US" sz="2400" b="1" dirty="0">
                <a:latin typeface="大黑体" charset="-122"/>
                <a:ea typeface="大黑体" charset="-122"/>
              </a:rPr>
              <a:t>可以分解为小尺度（或短期）衰落成分和大尺度（或长期）衰落成分。</a:t>
            </a:r>
            <a:endParaRPr lang="en-US" altLang="zh-CN" sz="2400" b="1" dirty="0">
              <a:latin typeface="大黑体" charset="-122"/>
              <a:ea typeface="大黑体" charset="-122"/>
            </a:endParaRPr>
          </a:p>
          <a:p>
            <a:pPr marL="0" eaLnBrk="1" hangingPunct="1">
              <a:lnSpc>
                <a:spcPct val="110000"/>
              </a:lnSpc>
              <a:spcBef>
                <a:spcPts val="1500"/>
              </a:spcBef>
              <a:buClr>
                <a:schemeClr val="tx1"/>
              </a:buClr>
              <a:buFont typeface="Wingdings" panose="05000000000000000000" pitchFamily="2" charset="2"/>
              <a:buNone/>
            </a:pPr>
            <a:r>
              <a:rPr lang="zh-CN" altLang="en-US" sz="2400" b="1" dirty="0">
                <a:latin typeface="大黑体" charset="-122"/>
                <a:ea typeface="大黑体" charset="-122"/>
              </a:rPr>
              <a:t>路径损耗传播模型：</a:t>
            </a:r>
          </a:p>
          <a:p>
            <a:pPr eaLnBrk="1" hangingPunct="1">
              <a:lnSpc>
                <a:spcPct val="110000"/>
              </a:lnSpc>
              <a:buClr>
                <a:srgbClr val="002060"/>
              </a:buClr>
              <a:buFont typeface="Wingdings" panose="05000000000000000000" pitchFamily="2" charset="2"/>
              <a:buChar char="l"/>
            </a:pPr>
            <a:r>
              <a:rPr lang="zh-CN" altLang="en-US" sz="2200" b="1" dirty="0">
                <a:latin typeface="大黑体" charset="-122"/>
                <a:ea typeface="大黑体" charset="-122"/>
              </a:rPr>
              <a:t>大尺度多径衰落传播模型：信道增益的</a:t>
            </a:r>
            <a:r>
              <a:rPr lang="zh-CN" altLang="en-US" sz="2200" b="1" dirty="0">
                <a:solidFill>
                  <a:srgbClr val="C00000"/>
                </a:solidFill>
                <a:ea typeface="大黑体" charset="-122"/>
              </a:rPr>
              <a:t>“</a:t>
            </a:r>
            <a:r>
              <a:rPr lang="zh-CN" altLang="en-US" sz="2200" b="1" dirty="0">
                <a:solidFill>
                  <a:srgbClr val="C00000"/>
                </a:solidFill>
                <a:latin typeface="大黑体" charset="-122"/>
                <a:ea typeface="大黑体" charset="-122"/>
              </a:rPr>
              <a:t>宏观值</a:t>
            </a:r>
            <a:r>
              <a:rPr lang="zh-CN" altLang="en-US" sz="2200" b="1" dirty="0">
                <a:solidFill>
                  <a:srgbClr val="C00000"/>
                </a:solidFill>
                <a:ea typeface="大黑体" charset="-122"/>
              </a:rPr>
              <a:t>”</a:t>
            </a:r>
            <a:r>
              <a:rPr lang="zh-CN" altLang="en-US" sz="2200" b="1" dirty="0">
                <a:latin typeface="大黑体" charset="-122"/>
                <a:ea typeface="大黑体" charset="-122"/>
              </a:rPr>
              <a:t>，与发射机和接收机之间的距离有关，也和传播环境有关，是路径损耗在一定距离或一定时间内的平均，用于预测平均场强并估计无线覆盖范围。主要针对系统运营商。</a:t>
            </a:r>
          </a:p>
          <a:p>
            <a:pPr eaLnBrk="1" hangingPunct="1">
              <a:lnSpc>
                <a:spcPct val="110000"/>
              </a:lnSpc>
              <a:buClr>
                <a:srgbClr val="002060"/>
              </a:buClr>
              <a:buFont typeface="Wingdings" panose="05000000000000000000" pitchFamily="2" charset="2"/>
              <a:buChar char="l"/>
            </a:pPr>
            <a:r>
              <a:rPr lang="zh-CN" altLang="en-US" sz="2200" b="1" dirty="0">
                <a:latin typeface="大黑体" charset="-122"/>
                <a:ea typeface="大黑体" charset="-122"/>
              </a:rPr>
              <a:t>小尺度多径衰落传播模型：信道增益的</a:t>
            </a:r>
            <a:r>
              <a:rPr lang="zh-CN" altLang="en-US" sz="2200" b="1" dirty="0">
                <a:solidFill>
                  <a:srgbClr val="C00000"/>
                </a:solidFill>
                <a:ea typeface="大黑体" charset="-122"/>
              </a:rPr>
              <a:t>“</a:t>
            </a:r>
            <a:r>
              <a:rPr lang="zh-CN" altLang="en-US" sz="2200" b="1" dirty="0">
                <a:solidFill>
                  <a:srgbClr val="C00000"/>
                </a:solidFill>
                <a:latin typeface="大黑体" charset="-122"/>
                <a:ea typeface="大黑体" charset="-122"/>
              </a:rPr>
              <a:t>微观值</a:t>
            </a:r>
            <a:r>
              <a:rPr lang="zh-CN" altLang="en-US" sz="2200" b="1" dirty="0">
                <a:solidFill>
                  <a:srgbClr val="C00000"/>
                </a:solidFill>
                <a:ea typeface="大黑体" charset="-122"/>
              </a:rPr>
              <a:t>”</a:t>
            </a:r>
            <a:r>
              <a:rPr lang="zh-CN" altLang="en-US" sz="2200" b="1" dirty="0">
                <a:latin typeface="大黑体" charset="-122"/>
                <a:ea typeface="大黑体" charset="-122"/>
              </a:rPr>
              <a:t>，是由多径传播造成的，与发射机和接收机之间的距离无关，描述移动台在极小范围内移动时，短距离或短时间接收场强的快速变化，用于确定移动通信系统应该采取的技术措施。主要针对设备制造商。</a:t>
            </a:r>
          </a:p>
        </p:txBody>
      </p:sp>
      <p:sp>
        <p:nvSpPr>
          <p:cNvPr id="41987" name="Rectangle 3"/>
          <p:cNvSpPr>
            <a:spLocks noChangeArrowheads="1"/>
          </p:cNvSpPr>
          <p:nvPr/>
        </p:nvSpPr>
        <p:spPr bwMode="ltGray">
          <a:xfrm>
            <a:off x="3005205" y="3325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988" name="Rectangle 4"/>
          <p:cNvSpPr>
            <a:spLocks noGrp="1" noChangeArrowheads="1"/>
          </p:cNvSpPr>
          <p:nvPr>
            <p:ph type="title"/>
          </p:nvPr>
        </p:nvSpPr>
        <p:spPr>
          <a:xfrm>
            <a:off x="631892" y="694989"/>
            <a:ext cx="7772400" cy="552450"/>
          </a:xfrm>
          <a:noFill/>
        </p:spPr>
        <p:txBody>
          <a:bodyPr anchor="b"/>
          <a:lstStyle/>
          <a:p>
            <a:pPr eaLnBrk="1" hangingPunct="1"/>
            <a:r>
              <a:rPr lang="zh-CN" altLang="en-US" sz="5400" b="1" dirty="0">
                <a:solidFill>
                  <a:srgbClr val="002060"/>
                </a:solidFill>
                <a:latin typeface="大黑体" charset="-122"/>
                <a:ea typeface="大黑体" charset="-122"/>
              </a:rPr>
              <a:t>移动通信的传播模型（续）</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24</a:t>
            </a:fld>
            <a:endParaRPr lang="en-GB" altLang="zh-CN" dirty="0"/>
          </a:p>
        </p:txBody>
      </p:sp>
    </p:spTree>
    <p:extLst>
      <p:ext uri="{BB962C8B-B14F-4D97-AF65-F5344CB8AC3E}">
        <p14:creationId xmlns:p14="http://schemas.microsoft.com/office/powerpoint/2010/main" val="139584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43011" name="Rectangle 3"/>
          <p:cNvSpPr>
            <a:spLocks noGrp="1" noChangeArrowheads="1"/>
          </p:cNvSpPr>
          <p:nvPr>
            <p:ph type="ctrTitle"/>
          </p:nvPr>
        </p:nvSpPr>
        <p:spPr>
          <a:xfrm>
            <a:off x="990600" y="1838122"/>
            <a:ext cx="7772400" cy="952500"/>
          </a:xfrm>
        </p:spPr>
        <p:txBody>
          <a:bodyPr/>
          <a:lstStyle/>
          <a:p>
            <a:pPr eaLnBrk="1" hangingPunct="1"/>
            <a:r>
              <a:rPr lang="zh-CN" altLang="en-US" sz="5400" b="1" dirty="0">
                <a:ea typeface="大黑体" charset="-122"/>
              </a:rPr>
              <a:t>移动传播的大尺度模型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25</a:t>
            </a:fld>
            <a:endParaRPr lang="en-GB" altLang="zh-CN" dirty="0"/>
          </a:p>
        </p:txBody>
      </p:sp>
    </p:spTree>
    <p:extLst>
      <p:ext uri="{BB962C8B-B14F-4D97-AF65-F5344CB8AC3E}">
        <p14:creationId xmlns:p14="http://schemas.microsoft.com/office/powerpoint/2010/main" val="1650681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638648" y="1529540"/>
            <a:ext cx="8305800" cy="4114800"/>
          </a:xfrm>
        </p:spPr>
        <p:txBody>
          <a:bodyPr/>
          <a:lstStyle/>
          <a:p>
            <a:pPr marL="0" eaLnBrk="1" hangingPunct="1">
              <a:lnSpc>
                <a:spcPct val="80000"/>
              </a:lnSpc>
              <a:buClr>
                <a:schemeClr val="tx1"/>
              </a:buClr>
              <a:buFont typeface="Wingdings" panose="05000000000000000000" pitchFamily="2" charset="2"/>
              <a:buNone/>
            </a:pPr>
            <a:r>
              <a:rPr lang="zh-CN" altLang="en-US" sz="2800" b="1" dirty="0">
                <a:latin typeface="大黑体" charset="-122"/>
                <a:ea typeface="大黑体" charset="-122"/>
              </a:rPr>
              <a:t>大尺度传播损耗是在一个</a:t>
            </a:r>
            <a:r>
              <a:rPr lang="zh-CN" altLang="en-US" sz="2800" b="1" dirty="0">
                <a:solidFill>
                  <a:srgbClr val="FF0000"/>
                </a:solidFill>
                <a:latin typeface="大黑体" charset="-122"/>
                <a:ea typeface="大黑体" charset="-122"/>
              </a:rPr>
              <a:t>较大空间或较大时间内</a:t>
            </a:r>
            <a:r>
              <a:rPr lang="zh-CN" altLang="en-US" sz="2800" b="1" dirty="0">
                <a:latin typeface="大黑体" charset="-122"/>
                <a:ea typeface="大黑体" charset="-122"/>
              </a:rPr>
              <a:t>统计得到的衰减值，包括：</a:t>
            </a:r>
          </a:p>
          <a:p>
            <a:pPr eaLnBrk="1" hangingPunct="1">
              <a:lnSpc>
                <a:spcPct val="80000"/>
              </a:lnSpc>
              <a:spcBef>
                <a:spcPts val="2000"/>
              </a:spcBef>
              <a:buClr>
                <a:srgbClr val="002060"/>
              </a:buClr>
              <a:buFont typeface="Wingdings" panose="05000000000000000000" pitchFamily="2" charset="2"/>
              <a:buChar char="l"/>
            </a:pPr>
            <a:r>
              <a:rPr lang="zh-CN" altLang="en-US" sz="2800" b="1" dirty="0">
                <a:latin typeface="大黑体" charset="-122"/>
                <a:ea typeface="大黑体" charset="-122"/>
              </a:rPr>
              <a:t>由于路径衰减及多径效应引入的损耗，统计距离为</a:t>
            </a:r>
            <a:r>
              <a:rPr lang="zh-CN" altLang="en-US" sz="2800" b="1" dirty="0">
                <a:solidFill>
                  <a:srgbClr val="FF0000"/>
                </a:solidFill>
                <a:latin typeface="大黑体" charset="-122"/>
                <a:ea typeface="大黑体" charset="-122"/>
              </a:rPr>
              <a:t>几公里，和传播距离、工作频率有关，也和传播环境</a:t>
            </a:r>
            <a:r>
              <a:rPr lang="zh-CN" altLang="en-US" sz="2800" b="1" dirty="0">
                <a:latin typeface="大黑体" charset="-122"/>
                <a:ea typeface="大黑体" charset="-122"/>
              </a:rPr>
              <a:t>有关。</a:t>
            </a:r>
          </a:p>
          <a:p>
            <a:pPr eaLnBrk="1" hangingPunct="1">
              <a:lnSpc>
                <a:spcPct val="80000"/>
              </a:lnSpc>
              <a:spcBef>
                <a:spcPts val="2500"/>
              </a:spcBef>
              <a:buClr>
                <a:srgbClr val="002060"/>
              </a:buClr>
              <a:buFont typeface="Wingdings" panose="05000000000000000000" pitchFamily="2" charset="2"/>
              <a:buChar char="l"/>
            </a:pPr>
            <a:r>
              <a:rPr lang="zh-CN" altLang="en-US" sz="2800" b="1" dirty="0">
                <a:latin typeface="大黑体" charset="-122"/>
                <a:ea typeface="大黑体" charset="-122"/>
              </a:rPr>
              <a:t>由于传播阻挡及阴影效应引入的损耗，统计距离为</a:t>
            </a:r>
            <a:r>
              <a:rPr lang="zh-CN" altLang="en-US" sz="2800" b="1" dirty="0">
                <a:solidFill>
                  <a:srgbClr val="FF0000"/>
                </a:solidFill>
                <a:latin typeface="大黑体" charset="-122"/>
                <a:ea typeface="大黑体" charset="-122"/>
              </a:rPr>
              <a:t>几百个波长</a:t>
            </a:r>
            <a:r>
              <a:rPr lang="zh-CN" altLang="en-US" sz="2800" b="1" dirty="0">
                <a:latin typeface="大黑体" charset="-122"/>
                <a:ea typeface="大黑体" charset="-122"/>
              </a:rPr>
              <a:t>，其变化速率低于信息传输速率。</a:t>
            </a:r>
          </a:p>
        </p:txBody>
      </p:sp>
      <p:sp>
        <p:nvSpPr>
          <p:cNvPr id="44035" name="Rectangle 3"/>
          <p:cNvSpPr>
            <a:spLocks noChangeArrowheads="1"/>
          </p:cNvSpPr>
          <p:nvPr/>
        </p:nvSpPr>
        <p:spPr bwMode="ltGray">
          <a:xfrm>
            <a:off x="3024661" y="315037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36" name="Rectangle 4"/>
          <p:cNvSpPr>
            <a:spLocks noGrp="1" noChangeArrowheads="1"/>
          </p:cNvSpPr>
          <p:nvPr>
            <p:ph type="title"/>
          </p:nvPr>
        </p:nvSpPr>
        <p:spPr>
          <a:xfrm>
            <a:off x="638648" y="505872"/>
            <a:ext cx="7772400" cy="839216"/>
          </a:xfrm>
          <a:noFill/>
        </p:spPr>
        <p:txBody>
          <a:bodyPr anchor="b"/>
          <a:lstStyle/>
          <a:p>
            <a:pPr eaLnBrk="1" hangingPunct="1"/>
            <a:r>
              <a:rPr lang="zh-CN" altLang="en-US" sz="5400" b="1" dirty="0">
                <a:solidFill>
                  <a:srgbClr val="002060"/>
                </a:solidFill>
                <a:latin typeface="大黑体" charset="-122"/>
                <a:ea typeface="大黑体" charset="-122"/>
              </a:rPr>
              <a:t>大尺度传播损耗的计算</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26</a:t>
            </a:fld>
            <a:endParaRPr lang="en-GB" altLang="zh-CN" dirty="0"/>
          </a:p>
        </p:txBody>
      </p:sp>
    </p:spTree>
    <p:extLst>
      <p:ext uri="{BB962C8B-B14F-4D97-AF65-F5344CB8AC3E}">
        <p14:creationId xmlns:p14="http://schemas.microsoft.com/office/powerpoint/2010/main" val="366721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idx="1"/>
          </p:nvPr>
        </p:nvSpPr>
        <p:spPr>
          <a:xfrm>
            <a:off x="631894" y="1502947"/>
            <a:ext cx="8115300" cy="4114800"/>
          </a:xfrm>
        </p:spPr>
        <p:txBody>
          <a:bodyPr/>
          <a:lstStyle/>
          <a:p>
            <a:pPr eaLnBrk="1" hangingPunct="1">
              <a:lnSpc>
                <a:spcPct val="80000"/>
              </a:lnSpc>
              <a:buClr>
                <a:schemeClr val="tx1"/>
              </a:buClr>
              <a:buFont typeface="Wingdings" panose="05000000000000000000" pitchFamily="2" charset="2"/>
              <a:buNone/>
            </a:pPr>
            <a:r>
              <a:rPr lang="zh-CN" altLang="en-US" sz="2400" b="1" dirty="0">
                <a:latin typeface="大黑体" charset="-122"/>
                <a:ea typeface="大黑体" charset="-122"/>
              </a:rPr>
              <a:t>计算公式：</a:t>
            </a:r>
          </a:p>
          <a:p>
            <a:pPr eaLnBrk="1" hangingPunct="1">
              <a:lnSpc>
                <a:spcPct val="80000"/>
              </a:lnSpc>
              <a:buClr>
                <a:schemeClr val="tx1"/>
              </a:buClr>
              <a:buFont typeface="Wingdings" panose="05000000000000000000" pitchFamily="2" charset="2"/>
              <a:buNone/>
            </a:pPr>
            <a:endParaRPr lang="zh-CN" altLang="en-US" sz="2400" b="1" dirty="0">
              <a:latin typeface="大黑体" charset="-122"/>
              <a:ea typeface="大黑体" charset="-122"/>
            </a:endParaRPr>
          </a:p>
          <a:p>
            <a:pPr eaLnBrk="1" hangingPunct="1">
              <a:lnSpc>
                <a:spcPct val="80000"/>
              </a:lnSpc>
              <a:buClr>
                <a:schemeClr val="tx1"/>
              </a:buClr>
              <a:buFont typeface="Wingdings" panose="05000000000000000000" pitchFamily="2" charset="2"/>
              <a:buNone/>
            </a:pPr>
            <a:endParaRPr lang="zh-CN" altLang="en-US" sz="2400" b="1" dirty="0">
              <a:latin typeface="大黑体" charset="-122"/>
              <a:ea typeface="大黑体" charset="-122"/>
            </a:endParaRPr>
          </a:p>
          <a:p>
            <a:pPr eaLnBrk="1" hangingPunct="1">
              <a:lnSpc>
                <a:spcPct val="80000"/>
              </a:lnSpc>
              <a:buClr>
                <a:schemeClr val="tx1"/>
              </a:buClr>
              <a:buFont typeface="Wingdings" panose="05000000000000000000" pitchFamily="2" charset="2"/>
              <a:buNone/>
            </a:pPr>
            <a:r>
              <a:rPr lang="zh-CN" altLang="en-US" sz="2400" b="1" dirty="0">
                <a:latin typeface="大黑体" charset="-122"/>
                <a:ea typeface="大黑体" charset="-122"/>
              </a:rPr>
              <a:t>其中：</a:t>
            </a:r>
          </a:p>
          <a:p>
            <a:pPr eaLnBrk="1" hangingPunct="1">
              <a:lnSpc>
                <a:spcPct val="150000"/>
              </a:lnSpc>
              <a:spcBef>
                <a:spcPts val="800"/>
              </a:spcBef>
              <a:buClr>
                <a:schemeClr val="tx1"/>
              </a:buClr>
              <a:buFont typeface="Wingdings" panose="05000000000000000000" pitchFamily="2" charset="2"/>
              <a:buChar char="l"/>
            </a:pPr>
            <a:r>
              <a:rPr lang="en-US" altLang="zh-CN" sz="2400" b="1" dirty="0">
                <a:latin typeface="大黑体" charset="-122"/>
                <a:ea typeface="大黑体" charset="-122"/>
              </a:rPr>
              <a:t>d</a:t>
            </a:r>
            <a:r>
              <a:rPr lang="en-US" altLang="zh-CN" sz="2400" b="1" baseline="-25000" dirty="0">
                <a:latin typeface="大黑体" charset="-122"/>
                <a:ea typeface="大黑体" charset="-122"/>
              </a:rPr>
              <a:t>0</a:t>
            </a:r>
            <a:r>
              <a:rPr lang="zh-CN" altLang="en-US" sz="2400" b="1" dirty="0">
                <a:latin typeface="大黑体" charset="-122"/>
                <a:ea typeface="大黑体" charset="-122"/>
              </a:rPr>
              <a:t>是</a:t>
            </a:r>
            <a:r>
              <a:rPr lang="zh-CN" altLang="en-US" sz="2400" b="1" dirty="0">
                <a:solidFill>
                  <a:srgbClr val="C00000"/>
                </a:solidFill>
                <a:latin typeface="大黑体" charset="-122"/>
                <a:ea typeface="大黑体" charset="-122"/>
              </a:rPr>
              <a:t>近区参考距离</a:t>
            </a:r>
            <a:r>
              <a:rPr lang="zh-CN" altLang="en-US" sz="2400" b="1" dirty="0">
                <a:latin typeface="大黑体" charset="-122"/>
                <a:ea typeface="大黑体" charset="-122"/>
              </a:rPr>
              <a:t>，典型值为</a:t>
            </a:r>
            <a:r>
              <a:rPr lang="en-US" altLang="zh-CN" sz="2400" b="1" dirty="0">
                <a:latin typeface="大黑体" charset="-122"/>
                <a:ea typeface="大黑体" charset="-122"/>
              </a:rPr>
              <a:t>1km</a:t>
            </a:r>
            <a:r>
              <a:rPr lang="zh-CN" altLang="en-US" sz="2400" b="1" dirty="0">
                <a:latin typeface="大黑体" charset="-122"/>
                <a:ea typeface="大黑体" charset="-122"/>
              </a:rPr>
              <a:t>（宏小区）、</a:t>
            </a:r>
            <a:r>
              <a:rPr lang="en-US" altLang="zh-CN" sz="2400" b="1" dirty="0">
                <a:latin typeface="大黑体" charset="-122"/>
                <a:ea typeface="大黑体" charset="-122"/>
              </a:rPr>
              <a:t>100m</a:t>
            </a:r>
            <a:r>
              <a:rPr lang="zh-CN" altLang="en-US" sz="2400" b="1" dirty="0">
                <a:latin typeface="大黑体" charset="-122"/>
                <a:ea typeface="大黑体" charset="-122"/>
              </a:rPr>
              <a:t>（室外微小区）、</a:t>
            </a:r>
            <a:r>
              <a:rPr lang="en-US" altLang="zh-CN" sz="2400" b="1" dirty="0">
                <a:latin typeface="大黑体" charset="-122"/>
                <a:ea typeface="大黑体" charset="-122"/>
              </a:rPr>
              <a:t>1m</a:t>
            </a:r>
            <a:r>
              <a:rPr lang="zh-CN" altLang="en-US" sz="2400" b="1" dirty="0">
                <a:latin typeface="大黑体" charset="-122"/>
                <a:ea typeface="大黑体" charset="-122"/>
              </a:rPr>
              <a:t>（室内微微小区）；</a:t>
            </a:r>
            <a:r>
              <a:rPr lang="en-US" altLang="zh-CN" sz="2400" b="1" dirty="0" err="1">
                <a:latin typeface="大黑体" charset="-122"/>
                <a:ea typeface="大黑体" charset="-122"/>
              </a:rPr>
              <a:t>L</a:t>
            </a:r>
            <a:r>
              <a:rPr lang="en-US" altLang="zh-CN" sz="2400" b="1" baseline="-25000" dirty="0" err="1">
                <a:latin typeface="大黑体" charset="-122"/>
                <a:ea typeface="大黑体" charset="-122"/>
              </a:rPr>
              <a:t>p</a:t>
            </a:r>
            <a:r>
              <a:rPr lang="en-US" altLang="zh-CN" sz="2400" b="1" dirty="0">
                <a:latin typeface="大黑体" charset="-122"/>
                <a:ea typeface="大黑体" charset="-122"/>
              </a:rPr>
              <a:t>(d</a:t>
            </a:r>
            <a:r>
              <a:rPr lang="en-US" altLang="zh-CN" sz="2400" b="1" baseline="-25000" dirty="0">
                <a:latin typeface="大黑体" charset="-122"/>
                <a:ea typeface="大黑体" charset="-122"/>
              </a:rPr>
              <a:t>0</a:t>
            </a:r>
            <a:r>
              <a:rPr lang="en-US" altLang="zh-CN" sz="2400" b="1" dirty="0">
                <a:latin typeface="大黑体" charset="-122"/>
                <a:ea typeface="大黑体" charset="-122"/>
              </a:rPr>
              <a:t>)</a:t>
            </a:r>
            <a:r>
              <a:rPr lang="zh-CN" altLang="en-US" sz="2400" b="1" dirty="0">
                <a:latin typeface="大黑体" charset="-122"/>
                <a:ea typeface="大黑体" charset="-122"/>
              </a:rPr>
              <a:t>的值取决于工作频率、天线高度和增益以及传播环境。</a:t>
            </a:r>
          </a:p>
          <a:p>
            <a:pPr eaLnBrk="1" hangingPunct="1">
              <a:lnSpc>
                <a:spcPct val="150000"/>
              </a:lnSpc>
              <a:buClr>
                <a:schemeClr val="tx1"/>
              </a:buClr>
              <a:buFont typeface="Wingdings" panose="05000000000000000000" pitchFamily="2" charset="2"/>
              <a:buChar char="l"/>
            </a:pPr>
            <a:r>
              <a:rPr lang="en-US" altLang="zh-CN" sz="2400" b="1" dirty="0">
                <a:latin typeface="大黑体" charset="-122"/>
                <a:ea typeface="大黑体" charset="-122"/>
              </a:rPr>
              <a:t>k</a:t>
            </a:r>
            <a:r>
              <a:rPr lang="zh-CN" altLang="en-US" sz="2400" b="1" dirty="0">
                <a:latin typeface="大黑体" charset="-122"/>
                <a:ea typeface="大黑体" charset="-122"/>
              </a:rPr>
              <a:t>为路径损耗指数，典型值如后表一所示。</a:t>
            </a:r>
          </a:p>
          <a:p>
            <a:pPr eaLnBrk="1" hangingPunct="1">
              <a:lnSpc>
                <a:spcPct val="150000"/>
              </a:lnSpc>
              <a:buClr>
                <a:schemeClr val="tx1"/>
              </a:buClr>
              <a:buFont typeface="Wingdings" panose="05000000000000000000" pitchFamily="2" charset="2"/>
              <a:buChar char="l"/>
            </a:pPr>
            <a:r>
              <a:rPr lang="zh-CN" altLang="en-US" sz="2400" b="1" dirty="0">
                <a:latin typeface="大黑体" charset="-122"/>
                <a:ea typeface="大黑体" charset="-122"/>
                <a:sym typeface="Symbol" panose="05050102010706020507" pitchFamily="18" charset="2"/>
              </a:rPr>
              <a:t></a:t>
            </a:r>
            <a:r>
              <a:rPr lang="zh-CN" altLang="en-US" sz="2400" b="1" baseline="-25000" dirty="0">
                <a:latin typeface="大黑体" charset="-122"/>
                <a:ea typeface="大黑体" charset="-122"/>
                <a:sym typeface="Symbol" panose="05050102010706020507" pitchFamily="18" charset="2"/>
              </a:rPr>
              <a:t>（</a:t>
            </a:r>
            <a:r>
              <a:rPr lang="en-US" altLang="zh-CN" sz="2400" b="1" baseline="-25000" dirty="0">
                <a:latin typeface="大黑体" charset="-122"/>
                <a:ea typeface="大黑体" charset="-122"/>
                <a:sym typeface="Symbol" panose="05050102010706020507" pitchFamily="18" charset="2"/>
              </a:rPr>
              <a:t>dB)</a:t>
            </a:r>
            <a:r>
              <a:rPr lang="zh-CN" altLang="en-US" sz="2400" b="1" dirty="0">
                <a:latin typeface="大黑体" charset="-122"/>
                <a:ea typeface="大黑体" charset="-122"/>
                <a:sym typeface="Symbol" panose="05050102010706020507" pitchFamily="18" charset="2"/>
              </a:rPr>
              <a:t>为服从对数正态分布的阴影损耗，典型值如后表二所示。</a:t>
            </a:r>
            <a:endParaRPr lang="zh-CN" altLang="en-US" sz="2400" b="1" dirty="0">
              <a:latin typeface="大黑体" charset="-122"/>
              <a:ea typeface="大黑体" charset="-122"/>
            </a:endParaRPr>
          </a:p>
        </p:txBody>
      </p:sp>
      <p:sp>
        <p:nvSpPr>
          <p:cNvPr id="7173" name="Rectangle 4"/>
          <p:cNvSpPr>
            <a:spLocks noGrp="1" noChangeArrowheads="1"/>
          </p:cNvSpPr>
          <p:nvPr>
            <p:ph type="title"/>
          </p:nvPr>
        </p:nvSpPr>
        <p:spPr>
          <a:xfrm>
            <a:off x="631894" y="517189"/>
            <a:ext cx="7772400" cy="552450"/>
          </a:xfrm>
          <a:noFill/>
        </p:spPr>
        <p:txBody>
          <a:bodyPr anchor="b"/>
          <a:lstStyle/>
          <a:p>
            <a:pPr eaLnBrk="1" hangingPunct="1"/>
            <a:r>
              <a:rPr lang="zh-CN" altLang="en-US" sz="4800" b="1" dirty="0">
                <a:solidFill>
                  <a:srgbClr val="002060"/>
                </a:solidFill>
                <a:latin typeface="大黑体" charset="-122"/>
                <a:ea typeface="大黑体" charset="-122"/>
              </a:rPr>
              <a:t>大尺度传播损耗的计算（续）</a:t>
            </a:r>
          </a:p>
        </p:txBody>
      </p:sp>
      <p:graphicFrame>
        <p:nvGraphicFramePr>
          <p:cNvPr id="7170" name="Object 5"/>
          <p:cNvGraphicFramePr>
            <a:graphicFrameLocks noChangeAspect="1"/>
          </p:cNvGraphicFramePr>
          <p:nvPr>
            <p:extLst>
              <p:ext uri="{D42A27DB-BD31-4B8C-83A1-F6EECF244321}">
                <p14:modId xmlns:p14="http://schemas.microsoft.com/office/powerpoint/2010/main" val="2173736576"/>
              </p:ext>
            </p:extLst>
          </p:nvPr>
        </p:nvGraphicFramePr>
        <p:xfrm>
          <a:off x="1924050" y="2049701"/>
          <a:ext cx="4629150" cy="788988"/>
        </p:xfrm>
        <a:graphic>
          <a:graphicData uri="http://schemas.openxmlformats.org/presentationml/2006/ole">
            <mc:AlternateContent xmlns:mc="http://schemas.openxmlformats.org/markup-compatibility/2006">
              <mc:Choice xmlns:v="urn:schemas-microsoft-com:vml" Requires="v">
                <p:oleObj spid="_x0000_s23806" name="公式" r:id="rId3" imgW="2832100" imgH="482600" progId="Equation.3">
                  <p:embed/>
                </p:oleObj>
              </mc:Choice>
              <mc:Fallback>
                <p:oleObj name="公式" r:id="rId3" imgW="2832100" imgH="4826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2049701"/>
                        <a:ext cx="462915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27</a:t>
            </a:fld>
            <a:endParaRPr lang="en-GB" altLang="zh-CN"/>
          </a:p>
        </p:txBody>
      </p:sp>
    </p:spTree>
    <p:extLst>
      <p:ext uri="{BB962C8B-B14F-4D97-AF65-F5344CB8AC3E}">
        <p14:creationId xmlns:p14="http://schemas.microsoft.com/office/powerpoint/2010/main" val="78902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81050" y="266700"/>
            <a:ext cx="7772400" cy="609600"/>
          </a:xfrm>
        </p:spPr>
        <p:txBody>
          <a:bodyPr/>
          <a:lstStyle/>
          <a:p>
            <a:pPr eaLnBrk="1" hangingPunct="1"/>
            <a:r>
              <a:rPr lang="zh-CN" altLang="en-US" b="1" dirty="0">
                <a:solidFill>
                  <a:srgbClr val="002060"/>
                </a:solidFill>
                <a:latin typeface="大黑体" charset="-122"/>
                <a:ea typeface="大黑体" charset="-122"/>
              </a:rPr>
              <a:t>表一：路径损耗指数的典型值</a:t>
            </a:r>
          </a:p>
        </p:txBody>
      </p:sp>
      <p:sp>
        <p:nvSpPr>
          <p:cNvPr id="45059" name="Rectangle 4"/>
          <p:cNvSpPr>
            <a:spLocks noChangeArrowheads="1"/>
          </p:cNvSpPr>
          <p:nvPr/>
        </p:nvSpPr>
        <p:spPr bwMode="auto">
          <a:xfrm>
            <a:off x="590550" y="1514475"/>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根据理论和测试结果，无论室内还是室外信道，平均接收信号功率随距离的对数衰减，其路径损耗指数如下表所示：</a:t>
            </a:r>
          </a:p>
        </p:txBody>
      </p:sp>
      <p:grpSp>
        <p:nvGrpSpPr>
          <p:cNvPr id="2" name="组合 1"/>
          <p:cNvGrpSpPr/>
          <p:nvPr/>
        </p:nvGrpSpPr>
        <p:grpSpPr>
          <a:xfrm>
            <a:off x="781050" y="2239169"/>
            <a:ext cx="7696200" cy="3903662"/>
            <a:chOff x="781050" y="2755360"/>
            <a:chExt cx="7696200" cy="3903662"/>
          </a:xfrm>
        </p:grpSpPr>
        <p:pic>
          <p:nvPicPr>
            <p:cNvPr id="45060" name="Picture 6" descr="Untitled-1 copy"/>
            <p:cNvPicPr>
              <a:picLocks noChangeAspect="1" noChangeArrowheads="1"/>
            </p:cNvPicPr>
            <p:nvPr/>
          </p:nvPicPr>
          <p:blipFill>
            <a:blip r:embed="rId2" cstate="print">
              <a:lum contrast="18000"/>
              <a:extLst>
                <a:ext uri="{28A0092B-C50C-407E-A947-70E740481C1C}">
                  <a14:useLocalDpi xmlns:a14="http://schemas.microsoft.com/office/drawing/2010/main" val="0"/>
                </a:ext>
              </a:extLst>
            </a:blip>
            <a:srcRect/>
            <a:stretch>
              <a:fillRect/>
            </a:stretch>
          </p:blipFill>
          <p:spPr bwMode="auto">
            <a:xfrm>
              <a:off x="781050" y="2755360"/>
              <a:ext cx="7696200" cy="390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7"/>
            <p:cNvSpPr>
              <a:spLocks noChangeArrowheads="1"/>
            </p:cNvSpPr>
            <p:nvPr/>
          </p:nvSpPr>
          <p:spPr bwMode="auto">
            <a:xfrm>
              <a:off x="2491903" y="2755360"/>
              <a:ext cx="392430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5062" name="Rectangle 8"/>
          <p:cNvSpPr>
            <a:spLocks noChangeArrowheads="1"/>
          </p:cNvSpPr>
          <p:nvPr/>
        </p:nvSpPr>
        <p:spPr bwMode="auto">
          <a:xfrm>
            <a:off x="6800850" y="2647950"/>
            <a:ext cx="34290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 name="灯片编号占位符 2"/>
          <p:cNvSpPr>
            <a:spLocks noGrp="1"/>
          </p:cNvSpPr>
          <p:nvPr>
            <p:ph type="sldNum" sz="quarter" idx="12"/>
          </p:nvPr>
        </p:nvSpPr>
        <p:spPr/>
        <p:txBody>
          <a:bodyPr/>
          <a:lstStyle/>
          <a:p>
            <a:fld id="{A52A425A-566B-4A8B-9020-754C9765E48E}" type="slidenum">
              <a:rPr lang="en-US" altLang="zh-CN" smtClean="0"/>
              <a:pPr/>
              <a:t>28</a:t>
            </a:fld>
            <a:endParaRPr lang="en-US" altLang="zh-CN"/>
          </a:p>
        </p:txBody>
      </p:sp>
    </p:spTree>
    <p:extLst>
      <p:ext uri="{BB962C8B-B14F-4D97-AF65-F5344CB8AC3E}">
        <p14:creationId xmlns:p14="http://schemas.microsoft.com/office/powerpoint/2010/main" val="3089797478"/>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idx="1"/>
          </p:nvPr>
        </p:nvSpPr>
        <p:spPr>
          <a:xfrm>
            <a:off x="315912" y="1676845"/>
            <a:ext cx="8512175" cy="2625725"/>
          </a:xfrm>
        </p:spPr>
        <p:txBody>
          <a:bodyPr/>
          <a:lstStyle/>
          <a:p>
            <a:pPr algn="ctr">
              <a:defRPr/>
            </a:pPr>
            <a:r>
              <a:rPr kumimoji="1" lang="zh-CN" altLang="en-US" sz="4800" kern="1200" dirty="0">
                <a:solidFill>
                  <a:srgbClr val="CC0000"/>
                </a:solidFill>
                <a:effectLst>
                  <a:outerShdw blurRad="38100" dist="38100" dir="2700000" algn="tl">
                    <a:srgbClr val="C0C0C0"/>
                  </a:outerShdw>
                </a:effectLst>
                <a:latin typeface="Times New Roman" pitchFamily="18" charset="0"/>
              </a:rPr>
              <a:t>第三讲 </a:t>
            </a:r>
            <a:endParaRPr kumimoji="1" lang="en-US" altLang="zh-CN" sz="4800" kern="1200" dirty="0">
              <a:solidFill>
                <a:srgbClr val="CC0000"/>
              </a:solidFill>
              <a:effectLst>
                <a:outerShdw blurRad="38100" dist="38100" dir="2700000" algn="tl">
                  <a:srgbClr val="C0C0C0"/>
                </a:outerShdw>
              </a:effectLst>
              <a:latin typeface="Times New Roman" pitchFamily="18" charset="0"/>
            </a:endParaRPr>
          </a:p>
          <a:p>
            <a:pPr algn="ctr">
              <a:defRPr/>
            </a:pPr>
            <a:r>
              <a:rPr kumimoji="1" lang="zh-CN" altLang="en-US" sz="4800" kern="1200" dirty="0">
                <a:solidFill>
                  <a:srgbClr val="CC0000"/>
                </a:solidFill>
                <a:effectLst>
                  <a:outerShdw blurRad="38100" dist="38100" dir="2700000" algn="tl">
                    <a:srgbClr val="C0C0C0"/>
                  </a:outerShdw>
                </a:effectLst>
                <a:latin typeface="Times New Roman" pitchFamily="18" charset="0"/>
              </a:rPr>
              <a:t>无线信道</a:t>
            </a:r>
            <a:endParaRPr kumimoji="1" lang="en-US" altLang="zh-CN" sz="4800" kern="1200" dirty="0">
              <a:solidFill>
                <a:srgbClr val="CC0000"/>
              </a:solidFill>
              <a:effectLst>
                <a:outerShdw blurRad="38100" dist="38100" dir="2700000" algn="tl">
                  <a:srgbClr val="C0C0C0"/>
                </a:outerShdw>
              </a:effectLst>
              <a:latin typeface="Times New Roman" pitchFamily="18" charset="0"/>
            </a:endParaRPr>
          </a:p>
          <a:p>
            <a:pPr algn="ctr">
              <a:defRPr/>
            </a:pPr>
            <a:r>
              <a:rPr kumimoji="1" lang="en-US" altLang="zh-CN" sz="4400" kern="1200" dirty="0">
                <a:solidFill>
                  <a:srgbClr val="CC0000"/>
                </a:solidFill>
                <a:effectLst>
                  <a:outerShdw blurRad="38100" dist="38100" dir="2700000" algn="tl">
                    <a:srgbClr val="C0C0C0"/>
                  </a:outerShdw>
                </a:effectLst>
                <a:latin typeface="Times New Roman" pitchFamily="18" charset="0"/>
              </a:rPr>
              <a:t>——</a:t>
            </a:r>
            <a:r>
              <a:rPr kumimoji="1" lang="zh-CN" altLang="en-US" sz="4400" kern="1200" dirty="0">
                <a:solidFill>
                  <a:srgbClr val="CC0000"/>
                </a:solidFill>
                <a:effectLst>
                  <a:outerShdw blurRad="38100" dist="38100" dir="2700000" algn="tl">
                    <a:srgbClr val="C0C0C0"/>
                  </a:outerShdw>
                </a:effectLst>
                <a:latin typeface="Times New Roman" pitchFamily="18" charset="0"/>
              </a:rPr>
              <a:t>实际传播模型</a:t>
            </a:r>
            <a:endParaRPr kumimoji="1" lang="en-US" altLang="zh-CN" sz="4400" kern="1200" dirty="0">
              <a:solidFill>
                <a:srgbClr val="CC0000"/>
              </a:solidFill>
              <a:effectLst>
                <a:outerShdw blurRad="38100" dist="38100" dir="2700000" algn="tl">
                  <a:srgbClr val="C0C0C0"/>
                </a:outerShdw>
              </a:effectLst>
              <a:latin typeface="Times New Roman" pitchFamily="18" charset="0"/>
            </a:endParaRPr>
          </a:p>
        </p:txBody>
      </p:sp>
      <p:sp>
        <p:nvSpPr>
          <p:cNvPr id="7475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b="1">
                <a:solidFill>
                  <a:schemeClr val="tx1"/>
                </a:solidFill>
                <a:latin typeface="Tahoma" panose="020B0604030504040204" pitchFamily="34" charset="0"/>
                <a:ea typeface="宋体" panose="02010600030101010101" pitchFamily="2" charset="-122"/>
              </a:defRPr>
            </a:lvl1pPr>
            <a:lvl2pPr marL="742950" indent="-285750" eaLnBrk="0" hangingPunct="0">
              <a:defRPr sz="9600" b="1">
                <a:solidFill>
                  <a:schemeClr val="tx1"/>
                </a:solidFill>
                <a:latin typeface="Tahoma" panose="020B0604030504040204" pitchFamily="34" charset="0"/>
                <a:ea typeface="宋体" panose="02010600030101010101" pitchFamily="2" charset="-122"/>
              </a:defRPr>
            </a:lvl2pPr>
            <a:lvl3pPr marL="1143000" indent="-228600" eaLnBrk="0" hangingPunct="0">
              <a:defRPr sz="9600" b="1">
                <a:solidFill>
                  <a:schemeClr val="tx1"/>
                </a:solidFill>
                <a:latin typeface="Tahoma" panose="020B0604030504040204" pitchFamily="34" charset="0"/>
                <a:ea typeface="宋体" panose="02010600030101010101" pitchFamily="2" charset="-122"/>
              </a:defRPr>
            </a:lvl3pPr>
            <a:lvl4pPr marL="1600200" indent="-228600" eaLnBrk="0" hangingPunct="0">
              <a:defRPr sz="9600" b="1">
                <a:solidFill>
                  <a:schemeClr val="tx1"/>
                </a:solidFill>
                <a:latin typeface="Tahoma" panose="020B0604030504040204" pitchFamily="34" charset="0"/>
                <a:ea typeface="宋体" panose="02010600030101010101" pitchFamily="2" charset="-122"/>
              </a:defRPr>
            </a:lvl4pPr>
            <a:lvl5pPr marL="2057400" indent="-228600" eaLnBrk="0" hangingPunct="0">
              <a:defRPr sz="96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9pPr>
          </a:lstStyle>
          <a:p>
            <a:pPr eaLnBrk="1" hangingPunct="1"/>
            <a:fld id="{D28C92A2-F151-4025-93E0-8593E109BCEB}" type="slidenum">
              <a:rPr lang="zh-CN" altLang="en-GB" sz="1400" b="0">
                <a:solidFill>
                  <a:srgbClr val="40458C"/>
                </a:solidFill>
                <a:latin typeface="Times New Roman" panose="02020603050405020304" pitchFamily="18" charset="0"/>
              </a:rPr>
              <a:pPr eaLnBrk="1" hangingPunct="1"/>
              <a:t>2</a:t>
            </a:fld>
            <a:endParaRPr lang="en-GB" altLang="zh-CN" sz="1400" b="0" dirty="0">
              <a:solidFill>
                <a:srgbClr val="40458C"/>
              </a:solidFill>
              <a:latin typeface="Times New Roman" panose="02020603050405020304" pitchFamily="18" charset="0"/>
            </a:endParaRPr>
          </a:p>
        </p:txBody>
      </p:sp>
    </p:spTree>
    <p:extLst>
      <p:ext uri="{BB962C8B-B14F-4D97-AF65-F5344CB8AC3E}">
        <p14:creationId xmlns:p14="http://schemas.microsoft.com/office/powerpoint/2010/main" val="166005648"/>
      </p:ext>
    </p:extLst>
  </p:cSld>
  <p:clrMapOvr>
    <a:masterClrMapping/>
  </p:clrMapOvr>
  <p:transition advTm="12468"/>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98184" y="701009"/>
            <a:ext cx="7772400" cy="609600"/>
          </a:xfrm>
        </p:spPr>
        <p:txBody>
          <a:bodyPr/>
          <a:lstStyle/>
          <a:p>
            <a:pPr eaLnBrk="1" hangingPunct="1"/>
            <a:r>
              <a:rPr lang="zh-CN" altLang="en-US" b="1" dirty="0">
                <a:solidFill>
                  <a:srgbClr val="002060"/>
                </a:solidFill>
                <a:latin typeface="大黑体" charset="-122"/>
                <a:ea typeface="大黑体" charset="-122"/>
                <a:sym typeface="Symbol" panose="05050102010706020507" pitchFamily="18" charset="2"/>
              </a:rPr>
              <a:t>表二：阴影损耗指数的典型值</a:t>
            </a:r>
          </a:p>
        </p:txBody>
      </p:sp>
      <p:sp>
        <p:nvSpPr>
          <p:cNvPr id="8196" name="Rectangle 3"/>
          <p:cNvSpPr>
            <a:spLocks noChangeArrowheads="1"/>
          </p:cNvSpPr>
          <p:nvPr/>
        </p:nvSpPr>
        <p:spPr bwMode="auto">
          <a:xfrm>
            <a:off x="590550" y="1400057"/>
            <a:ext cx="8153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前已经介绍，</a:t>
            </a:r>
            <a:r>
              <a:rPr lang="zh-CN" altLang="en-US" sz="2400" b="1" dirty="0">
                <a:solidFill>
                  <a:srgbClr val="000066"/>
                </a:solidFill>
                <a:latin typeface="大黑体" charset="-122"/>
                <a:ea typeface="大黑体" charset="-122"/>
                <a:sym typeface="Symbol" panose="05050102010706020507" pitchFamily="18" charset="2"/>
              </a:rPr>
              <a:t>一阶统计特性由标准方差   决定。根据实际测量，北京地区的典型值为：</a:t>
            </a:r>
          </a:p>
        </p:txBody>
      </p:sp>
      <p:sp>
        <p:nvSpPr>
          <p:cNvPr id="8197" name="Rectangle 6"/>
          <p:cNvSpPr>
            <a:spLocks noChangeArrowheads="1"/>
          </p:cNvSpPr>
          <p:nvPr/>
        </p:nvSpPr>
        <p:spPr bwMode="auto">
          <a:xfrm>
            <a:off x="6800850" y="2647950"/>
            <a:ext cx="34290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4" name="Object 9"/>
          <p:cNvGraphicFramePr>
            <a:graphicFrameLocks noChangeAspect="1"/>
          </p:cNvGraphicFramePr>
          <p:nvPr>
            <p:extLst>
              <p:ext uri="{D42A27DB-BD31-4B8C-83A1-F6EECF244321}">
                <p14:modId xmlns:p14="http://schemas.microsoft.com/office/powerpoint/2010/main" val="1356386936"/>
              </p:ext>
            </p:extLst>
          </p:nvPr>
        </p:nvGraphicFramePr>
        <p:xfrm>
          <a:off x="5942789" y="1482058"/>
          <a:ext cx="400050" cy="479425"/>
        </p:xfrm>
        <a:graphic>
          <a:graphicData uri="http://schemas.openxmlformats.org/presentationml/2006/ole">
            <mc:AlternateContent xmlns:mc="http://schemas.openxmlformats.org/markup-compatibility/2006">
              <mc:Choice xmlns:v="urn:schemas-microsoft-com:vml" Requires="v">
                <p:oleObj spid="_x0000_s24830" name="Equation" r:id="rId3" imgW="190500" imgH="228600" progId="Equation.3">
                  <p:embed/>
                </p:oleObj>
              </mc:Choice>
              <mc:Fallback>
                <p:oleObj name="Equation" r:id="rId3" imgW="190500" imgH="2286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789" y="1482058"/>
                        <a:ext cx="40005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98" name="Group 11"/>
          <p:cNvGrpSpPr>
            <a:grpSpLocks/>
          </p:cNvGrpSpPr>
          <p:nvPr/>
        </p:nvGrpSpPr>
        <p:grpSpPr bwMode="auto">
          <a:xfrm>
            <a:off x="1637997" y="2508335"/>
            <a:ext cx="5692775" cy="3359150"/>
            <a:chOff x="-3" y="419"/>
            <a:chExt cx="3586" cy="2116"/>
          </a:xfrm>
        </p:grpSpPr>
        <p:grpSp>
          <p:nvGrpSpPr>
            <p:cNvPr id="8199" name="Group 12"/>
            <p:cNvGrpSpPr>
              <a:grpSpLocks/>
            </p:cNvGrpSpPr>
            <p:nvPr/>
          </p:nvGrpSpPr>
          <p:grpSpPr bwMode="auto">
            <a:xfrm>
              <a:off x="0" y="422"/>
              <a:ext cx="3580" cy="2110"/>
              <a:chOff x="0" y="422"/>
              <a:chExt cx="3580" cy="2110"/>
            </a:xfrm>
          </p:grpSpPr>
          <p:grpSp>
            <p:nvGrpSpPr>
              <p:cNvPr id="8201" name="Group 13"/>
              <p:cNvGrpSpPr>
                <a:grpSpLocks/>
              </p:cNvGrpSpPr>
              <p:nvPr/>
            </p:nvGrpSpPr>
            <p:grpSpPr bwMode="auto">
              <a:xfrm>
                <a:off x="0" y="422"/>
                <a:ext cx="1790" cy="422"/>
                <a:chOff x="0" y="422"/>
                <a:chExt cx="1790" cy="422"/>
              </a:xfrm>
            </p:grpSpPr>
            <p:sp>
              <p:nvSpPr>
                <p:cNvPr id="8229" name="Rectangle 14"/>
                <p:cNvSpPr>
                  <a:spLocks noChangeArrowheads="1"/>
                </p:cNvSpPr>
                <p:nvPr/>
              </p:nvSpPr>
              <p:spPr bwMode="auto">
                <a:xfrm>
                  <a:off x="43" y="422"/>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b="1">
                      <a:latin typeface="大黑体" charset="-122"/>
                      <a:ea typeface="大黑体" charset="-122"/>
                    </a:rPr>
                    <a:t>频率（</a:t>
                  </a:r>
                  <a:r>
                    <a:rPr lang="en-US" altLang="zh-CN" sz="1600" b="1">
                      <a:latin typeface="大黑体" charset="-122"/>
                      <a:ea typeface="大黑体" charset="-122"/>
                    </a:rPr>
                    <a:t>MHz</a:t>
                  </a:r>
                  <a:r>
                    <a:rPr lang="zh-CN" altLang="en-US" sz="1600" b="1">
                      <a:latin typeface="大黑体" charset="-122"/>
                      <a:ea typeface="大黑体" charset="-122"/>
                    </a:rPr>
                    <a:t>）</a:t>
                  </a:r>
                  <a:endParaRPr lang="zh-CN" altLang="en-US" sz="1600">
                    <a:latin typeface="大黑体" charset="-122"/>
                    <a:ea typeface="大黑体" charset="-122"/>
                  </a:endParaRPr>
                </a:p>
                <a:p>
                  <a:endParaRPr lang="en-US" altLang="zh-CN" sz="1600">
                    <a:latin typeface="大黑体" charset="-122"/>
                    <a:ea typeface="大黑体" charset="-122"/>
                  </a:endParaRPr>
                </a:p>
              </p:txBody>
            </p:sp>
            <p:sp>
              <p:nvSpPr>
                <p:cNvPr id="8230" name="Rectangle 15"/>
                <p:cNvSpPr>
                  <a:spLocks noChangeArrowheads="1"/>
                </p:cNvSpPr>
                <p:nvPr/>
              </p:nvSpPr>
              <p:spPr bwMode="auto">
                <a:xfrm>
                  <a:off x="0" y="422"/>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2" name="Group 16"/>
              <p:cNvGrpSpPr>
                <a:grpSpLocks/>
              </p:cNvGrpSpPr>
              <p:nvPr/>
            </p:nvGrpSpPr>
            <p:grpSpPr bwMode="auto">
              <a:xfrm>
                <a:off x="1790" y="422"/>
                <a:ext cx="1790" cy="422"/>
                <a:chOff x="1790" y="422"/>
                <a:chExt cx="1790" cy="422"/>
              </a:xfrm>
            </p:grpSpPr>
            <p:sp>
              <p:nvSpPr>
                <p:cNvPr id="8227" name="Rectangle 17"/>
                <p:cNvSpPr>
                  <a:spLocks noChangeArrowheads="1"/>
                </p:cNvSpPr>
                <p:nvPr/>
              </p:nvSpPr>
              <p:spPr bwMode="auto">
                <a:xfrm>
                  <a:off x="1833" y="422"/>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b="1">
                      <a:latin typeface="大黑体" charset="-122"/>
                      <a:ea typeface="大黑体" charset="-122"/>
                    </a:rPr>
                    <a:t>标准方差</a:t>
                  </a:r>
                  <a:r>
                    <a:rPr lang="zh-CN" altLang="en-US" sz="1600" b="1">
                      <a:latin typeface="大黑体" charset="-122"/>
                      <a:ea typeface="大黑体" charset="-122"/>
                      <a:sym typeface="Symbol" panose="05050102010706020507" pitchFamily="18" charset="2"/>
                    </a:rPr>
                    <a:t></a:t>
                  </a:r>
                  <a:r>
                    <a:rPr lang="en-US" altLang="zh-CN" sz="1600" b="1" baseline="-30000">
                      <a:latin typeface="大黑体" charset="-122"/>
                      <a:ea typeface="大黑体" charset="-122"/>
                    </a:rPr>
                    <a:t>(dB)</a:t>
                  </a:r>
                  <a:endParaRPr lang="en-US" altLang="zh-CN" sz="1600">
                    <a:latin typeface="大黑体" charset="-122"/>
                    <a:ea typeface="大黑体" charset="-122"/>
                    <a:sym typeface="Symbol" panose="05050102010706020507" pitchFamily="18" charset="2"/>
                  </a:endParaRPr>
                </a:p>
                <a:p>
                  <a:endParaRPr lang="en-US" altLang="zh-CN" sz="1600" b="1">
                    <a:latin typeface="大黑体" charset="-122"/>
                    <a:ea typeface="大黑体" charset="-122"/>
                    <a:sym typeface="Symbol" panose="05050102010706020507" pitchFamily="18" charset="2"/>
                  </a:endParaRPr>
                </a:p>
              </p:txBody>
            </p:sp>
            <p:sp>
              <p:nvSpPr>
                <p:cNvPr id="8228" name="Rectangle 18"/>
                <p:cNvSpPr>
                  <a:spLocks noChangeArrowheads="1"/>
                </p:cNvSpPr>
                <p:nvPr/>
              </p:nvSpPr>
              <p:spPr bwMode="auto">
                <a:xfrm>
                  <a:off x="1790" y="422"/>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3" name="Group 19"/>
              <p:cNvGrpSpPr>
                <a:grpSpLocks/>
              </p:cNvGrpSpPr>
              <p:nvPr/>
            </p:nvGrpSpPr>
            <p:grpSpPr bwMode="auto">
              <a:xfrm>
                <a:off x="0" y="844"/>
                <a:ext cx="1790" cy="422"/>
                <a:chOff x="0" y="844"/>
                <a:chExt cx="1790" cy="422"/>
              </a:xfrm>
            </p:grpSpPr>
            <p:sp>
              <p:nvSpPr>
                <p:cNvPr id="8225" name="Rectangle 20"/>
                <p:cNvSpPr>
                  <a:spLocks noChangeArrowheads="1"/>
                </p:cNvSpPr>
                <p:nvPr/>
              </p:nvSpPr>
              <p:spPr bwMode="auto">
                <a:xfrm>
                  <a:off x="43" y="844"/>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57.5</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6" name="Rectangle 21"/>
                <p:cNvSpPr>
                  <a:spLocks noChangeArrowheads="1"/>
                </p:cNvSpPr>
                <p:nvPr/>
              </p:nvSpPr>
              <p:spPr bwMode="auto">
                <a:xfrm>
                  <a:off x="0" y="844"/>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4" name="Group 22"/>
              <p:cNvGrpSpPr>
                <a:grpSpLocks/>
              </p:cNvGrpSpPr>
              <p:nvPr/>
            </p:nvGrpSpPr>
            <p:grpSpPr bwMode="auto">
              <a:xfrm>
                <a:off x="1790" y="844"/>
                <a:ext cx="1790" cy="422"/>
                <a:chOff x="1790" y="844"/>
                <a:chExt cx="1790" cy="422"/>
              </a:xfrm>
            </p:grpSpPr>
            <p:sp>
              <p:nvSpPr>
                <p:cNvPr id="8223" name="Rectangle 23"/>
                <p:cNvSpPr>
                  <a:spLocks noChangeArrowheads="1"/>
                </p:cNvSpPr>
                <p:nvPr/>
              </p:nvSpPr>
              <p:spPr bwMode="auto">
                <a:xfrm>
                  <a:off x="1833" y="844"/>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3.37</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4" name="Rectangle 24"/>
                <p:cNvSpPr>
                  <a:spLocks noChangeArrowheads="1"/>
                </p:cNvSpPr>
                <p:nvPr/>
              </p:nvSpPr>
              <p:spPr bwMode="auto">
                <a:xfrm>
                  <a:off x="1790" y="844"/>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5" name="Group 25"/>
              <p:cNvGrpSpPr>
                <a:grpSpLocks/>
              </p:cNvGrpSpPr>
              <p:nvPr/>
            </p:nvGrpSpPr>
            <p:grpSpPr bwMode="auto">
              <a:xfrm>
                <a:off x="0" y="1266"/>
                <a:ext cx="1790" cy="422"/>
                <a:chOff x="0" y="1266"/>
                <a:chExt cx="1790" cy="422"/>
              </a:xfrm>
            </p:grpSpPr>
            <p:sp>
              <p:nvSpPr>
                <p:cNvPr id="8221" name="Rectangle 26"/>
                <p:cNvSpPr>
                  <a:spLocks noChangeArrowheads="1"/>
                </p:cNvSpPr>
                <p:nvPr/>
              </p:nvSpPr>
              <p:spPr bwMode="auto">
                <a:xfrm>
                  <a:off x="43" y="1266"/>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166.4</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2" name="Rectangle 27"/>
                <p:cNvSpPr>
                  <a:spLocks noChangeArrowheads="1"/>
                </p:cNvSpPr>
                <p:nvPr/>
              </p:nvSpPr>
              <p:spPr bwMode="auto">
                <a:xfrm>
                  <a:off x="0" y="1266"/>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6" name="Group 28"/>
              <p:cNvGrpSpPr>
                <a:grpSpLocks/>
              </p:cNvGrpSpPr>
              <p:nvPr/>
            </p:nvGrpSpPr>
            <p:grpSpPr bwMode="auto">
              <a:xfrm>
                <a:off x="1790" y="1266"/>
                <a:ext cx="1790" cy="422"/>
                <a:chOff x="1790" y="1266"/>
                <a:chExt cx="1790" cy="422"/>
              </a:xfrm>
            </p:grpSpPr>
            <p:sp>
              <p:nvSpPr>
                <p:cNvPr id="8219" name="Rectangle 29"/>
                <p:cNvSpPr>
                  <a:spLocks noChangeArrowheads="1"/>
                </p:cNvSpPr>
                <p:nvPr/>
              </p:nvSpPr>
              <p:spPr bwMode="auto">
                <a:xfrm>
                  <a:off x="1833" y="1266"/>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3.3</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0" name="Rectangle 30"/>
                <p:cNvSpPr>
                  <a:spLocks noChangeArrowheads="1"/>
                </p:cNvSpPr>
                <p:nvPr/>
              </p:nvSpPr>
              <p:spPr bwMode="auto">
                <a:xfrm>
                  <a:off x="1790" y="1266"/>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7" name="Group 31"/>
              <p:cNvGrpSpPr>
                <a:grpSpLocks/>
              </p:cNvGrpSpPr>
              <p:nvPr/>
            </p:nvGrpSpPr>
            <p:grpSpPr bwMode="auto">
              <a:xfrm>
                <a:off x="0" y="1688"/>
                <a:ext cx="1790" cy="422"/>
                <a:chOff x="0" y="1688"/>
                <a:chExt cx="1790" cy="422"/>
              </a:xfrm>
            </p:grpSpPr>
            <p:sp>
              <p:nvSpPr>
                <p:cNvPr id="8217" name="Rectangle 32"/>
                <p:cNvSpPr>
                  <a:spLocks noChangeArrowheads="1"/>
                </p:cNvSpPr>
                <p:nvPr/>
              </p:nvSpPr>
              <p:spPr bwMode="auto">
                <a:xfrm>
                  <a:off x="43" y="1688"/>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535.25</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8" name="Rectangle 33"/>
                <p:cNvSpPr>
                  <a:spLocks noChangeArrowheads="1"/>
                </p:cNvSpPr>
                <p:nvPr/>
              </p:nvSpPr>
              <p:spPr bwMode="auto">
                <a:xfrm>
                  <a:off x="0" y="1688"/>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8" name="Group 34"/>
              <p:cNvGrpSpPr>
                <a:grpSpLocks/>
              </p:cNvGrpSpPr>
              <p:nvPr/>
            </p:nvGrpSpPr>
            <p:grpSpPr bwMode="auto">
              <a:xfrm>
                <a:off x="1790" y="1688"/>
                <a:ext cx="1790" cy="422"/>
                <a:chOff x="1790" y="1688"/>
                <a:chExt cx="1790" cy="422"/>
              </a:xfrm>
            </p:grpSpPr>
            <p:sp>
              <p:nvSpPr>
                <p:cNvPr id="8215" name="Rectangle 35"/>
                <p:cNvSpPr>
                  <a:spLocks noChangeArrowheads="1"/>
                </p:cNvSpPr>
                <p:nvPr/>
              </p:nvSpPr>
              <p:spPr bwMode="auto">
                <a:xfrm>
                  <a:off x="1833" y="1688"/>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4.16</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6" name="Rectangle 36"/>
                <p:cNvSpPr>
                  <a:spLocks noChangeArrowheads="1"/>
                </p:cNvSpPr>
                <p:nvPr/>
              </p:nvSpPr>
              <p:spPr bwMode="auto">
                <a:xfrm>
                  <a:off x="1790" y="1688"/>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9" name="Group 37"/>
              <p:cNvGrpSpPr>
                <a:grpSpLocks/>
              </p:cNvGrpSpPr>
              <p:nvPr/>
            </p:nvGrpSpPr>
            <p:grpSpPr bwMode="auto">
              <a:xfrm>
                <a:off x="0" y="2110"/>
                <a:ext cx="1790" cy="422"/>
                <a:chOff x="0" y="2110"/>
                <a:chExt cx="1790" cy="422"/>
              </a:xfrm>
            </p:grpSpPr>
            <p:sp>
              <p:nvSpPr>
                <p:cNvPr id="8213" name="Rectangle 38"/>
                <p:cNvSpPr>
                  <a:spLocks noChangeArrowheads="1"/>
                </p:cNvSpPr>
                <p:nvPr/>
              </p:nvSpPr>
              <p:spPr bwMode="auto">
                <a:xfrm>
                  <a:off x="43" y="2110"/>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900</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4" name="Rectangle 39"/>
                <p:cNvSpPr>
                  <a:spLocks noChangeArrowheads="1"/>
                </p:cNvSpPr>
                <p:nvPr/>
              </p:nvSpPr>
              <p:spPr bwMode="auto">
                <a:xfrm>
                  <a:off x="0" y="2110"/>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10" name="Group 40"/>
              <p:cNvGrpSpPr>
                <a:grpSpLocks/>
              </p:cNvGrpSpPr>
              <p:nvPr/>
            </p:nvGrpSpPr>
            <p:grpSpPr bwMode="auto">
              <a:xfrm>
                <a:off x="1790" y="2110"/>
                <a:ext cx="1790" cy="422"/>
                <a:chOff x="1790" y="2110"/>
                <a:chExt cx="1790" cy="422"/>
              </a:xfrm>
            </p:grpSpPr>
            <p:sp>
              <p:nvSpPr>
                <p:cNvPr id="8211" name="Rectangle 41"/>
                <p:cNvSpPr>
                  <a:spLocks noChangeArrowheads="1"/>
                </p:cNvSpPr>
                <p:nvPr/>
              </p:nvSpPr>
              <p:spPr bwMode="auto">
                <a:xfrm>
                  <a:off x="1833" y="2110"/>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9.2</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2" name="Rectangle 42"/>
                <p:cNvSpPr>
                  <a:spLocks noChangeArrowheads="1"/>
                </p:cNvSpPr>
                <p:nvPr/>
              </p:nvSpPr>
              <p:spPr bwMode="auto">
                <a:xfrm>
                  <a:off x="1790" y="2110"/>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8200" name="Rectangle 43"/>
            <p:cNvSpPr>
              <a:spLocks noChangeArrowheads="1"/>
            </p:cNvSpPr>
            <p:nvPr/>
          </p:nvSpPr>
          <p:spPr bwMode="auto">
            <a:xfrm>
              <a:off x="-3" y="419"/>
              <a:ext cx="3586" cy="211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 name="灯片编号占位符 1"/>
          <p:cNvSpPr>
            <a:spLocks noGrp="1"/>
          </p:cNvSpPr>
          <p:nvPr>
            <p:ph type="sldNum" sz="quarter" idx="12"/>
          </p:nvPr>
        </p:nvSpPr>
        <p:spPr/>
        <p:txBody>
          <a:bodyPr/>
          <a:lstStyle/>
          <a:p>
            <a:fld id="{A52A425A-566B-4A8B-9020-754C9765E48E}" type="slidenum">
              <a:rPr lang="en-US" altLang="zh-CN" smtClean="0"/>
              <a:pPr/>
              <a:t>29</a:t>
            </a:fld>
            <a:endParaRPr lang="en-US" altLang="zh-CN"/>
          </a:p>
        </p:txBody>
      </p:sp>
    </p:spTree>
    <p:extLst>
      <p:ext uri="{BB962C8B-B14F-4D97-AF65-F5344CB8AC3E}">
        <p14:creationId xmlns:p14="http://schemas.microsoft.com/office/powerpoint/2010/main" val="1589012868"/>
      </p:ext>
    </p:extLst>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615680" y="633008"/>
            <a:ext cx="7772400" cy="666750"/>
          </a:xfrm>
        </p:spPr>
        <p:txBody>
          <a:bodyPr/>
          <a:lstStyle/>
          <a:p>
            <a:pPr eaLnBrk="1" hangingPunct="1"/>
            <a:r>
              <a:rPr lang="zh-CN" altLang="en-US" sz="4000" b="1" dirty="0">
                <a:solidFill>
                  <a:srgbClr val="002060"/>
                </a:solidFill>
                <a:latin typeface="大黑体" charset="-122"/>
                <a:ea typeface="大黑体" charset="-122"/>
              </a:rPr>
              <a:t>经验模型：</a:t>
            </a:r>
            <a:r>
              <a:rPr lang="en-US" altLang="zh-CN" sz="4000" b="1" dirty="0" err="1">
                <a:solidFill>
                  <a:srgbClr val="002060"/>
                </a:solidFill>
                <a:latin typeface="大黑体" charset="-122"/>
                <a:ea typeface="大黑体" charset="-122"/>
              </a:rPr>
              <a:t>Egli</a:t>
            </a:r>
            <a:r>
              <a:rPr lang="zh-CN" altLang="en-US" sz="4000" b="1" dirty="0">
                <a:solidFill>
                  <a:srgbClr val="002060"/>
                </a:solidFill>
                <a:latin typeface="大黑体" charset="-122"/>
                <a:ea typeface="大黑体" charset="-122"/>
              </a:rPr>
              <a:t>（艾格里）模型</a:t>
            </a:r>
          </a:p>
        </p:txBody>
      </p:sp>
      <p:sp>
        <p:nvSpPr>
          <p:cNvPr id="9221" name="Rectangle 3"/>
          <p:cNvSpPr>
            <a:spLocks noGrp="1" noChangeArrowheads="1"/>
          </p:cNvSpPr>
          <p:nvPr>
            <p:ph type="body" sz="half" idx="1"/>
          </p:nvPr>
        </p:nvSpPr>
        <p:spPr>
          <a:xfrm>
            <a:off x="615680" y="1561695"/>
            <a:ext cx="3943350" cy="4648200"/>
          </a:xfrm>
        </p:spPr>
        <p:txBody>
          <a:bodyPr/>
          <a:lstStyle/>
          <a:p>
            <a:pPr eaLnBrk="1" hangingPunct="1">
              <a:buClr>
                <a:srgbClr val="002060"/>
              </a:buClr>
              <a:buFont typeface="Wingdings" panose="05000000000000000000" pitchFamily="2" charset="2"/>
              <a:buChar char="l"/>
            </a:pPr>
            <a:r>
              <a:rPr lang="en-US" altLang="zh-CN" sz="2400" b="1" dirty="0">
                <a:latin typeface="大黑体" charset="-122"/>
                <a:ea typeface="大黑体" charset="-122"/>
              </a:rPr>
              <a:t>1957</a:t>
            </a:r>
            <a:r>
              <a:rPr lang="zh-CN" altLang="en-US" sz="2400" b="1" dirty="0">
                <a:latin typeface="大黑体" charset="-122"/>
                <a:ea typeface="大黑体" charset="-122"/>
              </a:rPr>
              <a:t>年由</a:t>
            </a:r>
            <a:r>
              <a:rPr lang="en-US" altLang="zh-CN" sz="2400" b="1" dirty="0">
                <a:latin typeface="大黑体" charset="-122"/>
                <a:ea typeface="大黑体" charset="-122"/>
              </a:rPr>
              <a:t>Joan </a:t>
            </a:r>
            <a:r>
              <a:rPr lang="en-US" altLang="zh-CN" sz="2400" b="1" dirty="0" err="1">
                <a:latin typeface="大黑体" charset="-122"/>
                <a:ea typeface="大黑体" charset="-122"/>
              </a:rPr>
              <a:t>Egli</a:t>
            </a:r>
            <a:r>
              <a:rPr lang="zh-CN" altLang="en-US" sz="2400" b="1" dirty="0">
                <a:latin typeface="大黑体" charset="-122"/>
                <a:ea typeface="大黑体" charset="-122"/>
              </a:rPr>
              <a:t>提出。</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根据：在宏蜂窝的室外传播条件下，路径损耗和距离的</a:t>
            </a:r>
            <a:r>
              <a:rPr lang="zh-CN" altLang="en-US" sz="2400" b="1" dirty="0">
                <a:solidFill>
                  <a:srgbClr val="FF0000"/>
                </a:solidFill>
                <a:latin typeface="大黑体" charset="-122"/>
                <a:ea typeface="大黑体" charset="-122"/>
              </a:rPr>
              <a:t>四次方</a:t>
            </a:r>
            <a:r>
              <a:rPr lang="zh-CN" altLang="en-US" sz="2400" b="1" dirty="0">
                <a:latin typeface="大黑体" charset="-122"/>
                <a:ea typeface="大黑体" charset="-122"/>
              </a:rPr>
              <a:t>成正比，是一个简化的不规则地形上的传播模型。</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在平滑地面的理论公式中加入地形校正因子</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zh-CN" altLang="en-US" sz="2400" b="1" dirty="0">
                <a:latin typeface="大黑体" charset="-122"/>
                <a:ea typeface="大黑体" charset="-122"/>
              </a:rPr>
              <a:t>：</a:t>
            </a:r>
          </a:p>
        </p:txBody>
      </p:sp>
      <p:graphicFrame>
        <p:nvGraphicFramePr>
          <p:cNvPr id="9218" name="Object 5"/>
          <p:cNvGraphicFramePr>
            <a:graphicFrameLocks noChangeAspect="1"/>
          </p:cNvGraphicFramePr>
          <p:nvPr>
            <p:extLst>
              <p:ext uri="{D42A27DB-BD31-4B8C-83A1-F6EECF244321}">
                <p14:modId xmlns:p14="http://schemas.microsoft.com/office/powerpoint/2010/main" val="3751947174"/>
              </p:ext>
            </p:extLst>
          </p:nvPr>
        </p:nvGraphicFramePr>
        <p:xfrm>
          <a:off x="697014" y="5119282"/>
          <a:ext cx="8145463" cy="522288"/>
        </p:xfrm>
        <a:graphic>
          <a:graphicData uri="http://schemas.openxmlformats.org/presentationml/2006/ole">
            <mc:AlternateContent xmlns:mc="http://schemas.openxmlformats.org/markup-compatibility/2006">
              <mc:Choice xmlns:v="urn:schemas-microsoft-com:vml" Requires="v">
                <p:oleObj spid="_x0000_s26108" name="Equation" r:id="rId3" imgW="3759200" imgH="241300" progId="Equation.3">
                  <p:embed/>
                </p:oleObj>
              </mc:Choice>
              <mc:Fallback>
                <p:oleObj name="Equation" r:id="rId3" imgW="3759200" imgH="241300" progId="Equation.3">
                  <p:embed/>
                  <p:pic>
                    <p:nvPicPr>
                      <p:cNvPr id="0"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14" y="5119282"/>
                        <a:ext cx="8145463"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Rectangle 8"/>
          <p:cNvSpPr>
            <a:spLocks noChangeArrowheads="1"/>
          </p:cNvSpPr>
          <p:nvPr/>
        </p:nvSpPr>
        <p:spPr bwMode="auto">
          <a:xfrm>
            <a:off x="5454380" y="4362045"/>
            <a:ext cx="762000"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23" name="Rectangle 11"/>
          <p:cNvSpPr>
            <a:spLocks noChangeArrowheads="1"/>
          </p:cNvSpPr>
          <p:nvPr/>
        </p:nvSpPr>
        <p:spPr bwMode="auto">
          <a:xfrm>
            <a:off x="2230168" y="173314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9219" name="Object 10"/>
          <p:cNvGraphicFramePr>
            <a:graphicFrameLocks noChangeAspect="1"/>
          </p:cNvGraphicFramePr>
          <p:nvPr>
            <p:extLst>
              <p:ext uri="{D42A27DB-BD31-4B8C-83A1-F6EECF244321}">
                <p14:modId xmlns:p14="http://schemas.microsoft.com/office/powerpoint/2010/main" val="3901062465"/>
              </p:ext>
            </p:extLst>
          </p:nvPr>
        </p:nvGraphicFramePr>
        <p:xfrm>
          <a:off x="4346305" y="1504545"/>
          <a:ext cx="5089525" cy="3352800"/>
        </p:xfrm>
        <a:graphic>
          <a:graphicData uri="http://schemas.openxmlformats.org/presentationml/2006/ole">
            <mc:AlternateContent xmlns:mc="http://schemas.openxmlformats.org/markup-compatibility/2006">
              <mc:Choice xmlns:v="urn:schemas-microsoft-com:vml" Requires="v">
                <p:oleObj spid="_x0000_s26109" r:id="rId5" imgW="5338877" imgH="3394862" progId="">
                  <p:embed/>
                </p:oleObj>
              </mc:Choice>
              <mc:Fallback>
                <p:oleObj r:id="rId5" imgW="5338877" imgH="3394862" progId="">
                  <p:embed/>
                  <p:pic>
                    <p:nvPicPr>
                      <p:cNvPr id="0" name="Picture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305" y="1504545"/>
                        <a:ext cx="5089525"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30</a:t>
            </a:fld>
            <a:endParaRPr lang="en-US" altLang="zh-CN"/>
          </a:p>
        </p:txBody>
      </p:sp>
      <p:sp>
        <p:nvSpPr>
          <p:cNvPr id="3" name="矩形 2"/>
          <p:cNvSpPr/>
          <p:nvPr/>
        </p:nvSpPr>
        <p:spPr bwMode="auto">
          <a:xfrm>
            <a:off x="6090834" y="4857345"/>
            <a:ext cx="384876" cy="1016513"/>
          </a:xfrm>
          <a:prstGeom prst="rect">
            <a:avLst/>
          </a:prstGeom>
          <a:noFill/>
          <a:ln w="57150">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210384732"/>
      </p:ext>
    </p:extLst>
  </p:cSld>
  <p:clrMapOvr>
    <a:masterClrMapping/>
  </p:clrMapOvr>
  <p:transition>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14057" y="616084"/>
            <a:ext cx="8102600" cy="666750"/>
          </a:xfrm>
        </p:spPr>
        <p:txBody>
          <a:bodyPr/>
          <a:lstStyle/>
          <a:p>
            <a:pPr eaLnBrk="1" hangingPunct="1"/>
            <a:r>
              <a:rPr lang="zh-CN" altLang="en-US" sz="5400" b="1" dirty="0">
                <a:solidFill>
                  <a:srgbClr val="002060"/>
                </a:solidFill>
                <a:latin typeface="大黑体" charset="-122"/>
                <a:ea typeface="大黑体" charset="-122"/>
              </a:rPr>
              <a:t>经验模型：</a:t>
            </a:r>
            <a:r>
              <a:rPr lang="en-US" altLang="zh-CN" sz="5400" b="1" dirty="0" err="1">
                <a:solidFill>
                  <a:srgbClr val="002060"/>
                </a:solidFill>
                <a:latin typeface="大黑体" charset="-122"/>
                <a:ea typeface="大黑体" charset="-122"/>
              </a:rPr>
              <a:t>Egli</a:t>
            </a:r>
            <a:r>
              <a:rPr lang="zh-CN" altLang="en-US" sz="5400" b="1" dirty="0">
                <a:solidFill>
                  <a:srgbClr val="002060"/>
                </a:solidFill>
                <a:latin typeface="大黑体" charset="-122"/>
                <a:ea typeface="大黑体" charset="-122"/>
              </a:rPr>
              <a:t>模型（续）</a:t>
            </a:r>
          </a:p>
        </p:txBody>
      </p:sp>
      <p:sp>
        <p:nvSpPr>
          <p:cNvPr id="10245" name="Rectangle 3"/>
          <p:cNvSpPr>
            <a:spLocks noGrp="1" noChangeArrowheads="1"/>
          </p:cNvSpPr>
          <p:nvPr>
            <p:ph type="body" sz="half" idx="1"/>
          </p:nvPr>
        </p:nvSpPr>
        <p:spPr>
          <a:xfrm>
            <a:off x="614057" y="1511434"/>
            <a:ext cx="8420100" cy="4648200"/>
          </a:xfrm>
        </p:spPr>
        <p:txBody>
          <a:bodyPr/>
          <a:lstStyle/>
          <a:p>
            <a:pPr eaLnBrk="1" hangingPunct="1">
              <a:buClr>
                <a:srgbClr val="002060"/>
              </a:buClr>
              <a:buFont typeface="Wingdings" panose="05000000000000000000" pitchFamily="2" charset="2"/>
              <a:buChar char="l"/>
            </a:pPr>
            <a:r>
              <a:rPr lang="en-US" altLang="zh-CN" sz="2400" b="1" dirty="0" err="1">
                <a:latin typeface="大黑体" charset="-122"/>
                <a:ea typeface="大黑体" charset="-122"/>
              </a:rPr>
              <a:t>Egli</a:t>
            </a:r>
            <a:r>
              <a:rPr lang="zh-CN" altLang="en-US" sz="2400" b="1" dirty="0">
                <a:latin typeface="大黑体" charset="-122"/>
                <a:ea typeface="大黑体" charset="-122"/>
              </a:rPr>
              <a:t>公式是以地形起伏和障碍物高度不超过</a:t>
            </a:r>
            <a:r>
              <a:rPr lang="en-US" altLang="zh-CN" sz="2400" b="1" dirty="0">
                <a:latin typeface="大黑体" charset="-122"/>
                <a:ea typeface="大黑体" charset="-122"/>
              </a:rPr>
              <a:t>15m</a:t>
            </a:r>
            <a:r>
              <a:rPr lang="zh-CN" altLang="en-US" sz="2400" b="1" dirty="0">
                <a:latin typeface="大黑体" charset="-122"/>
                <a:ea typeface="大黑体" charset="-122"/>
              </a:rPr>
              <a:t>为准的，当超过</a:t>
            </a:r>
            <a:r>
              <a:rPr lang="en-US" altLang="zh-CN" sz="2400" b="1" dirty="0">
                <a:latin typeface="大黑体" charset="-122"/>
                <a:ea typeface="大黑体" charset="-122"/>
              </a:rPr>
              <a:t>15m</a:t>
            </a:r>
            <a:r>
              <a:rPr lang="zh-CN" altLang="en-US" sz="2400" b="1" dirty="0">
                <a:latin typeface="大黑体" charset="-122"/>
                <a:ea typeface="大黑体" charset="-122"/>
              </a:rPr>
              <a:t>应使用地形校正因子</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en-US" altLang="zh-CN" sz="2400" b="1" dirty="0">
                <a:latin typeface="大黑体" charset="-122"/>
                <a:ea typeface="大黑体" charset="-122"/>
              </a:rPr>
              <a:t> </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对于</a:t>
            </a:r>
            <a:r>
              <a:rPr lang="en-US" altLang="zh-CN" sz="2400" b="1" dirty="0">
                <a:latin typeface="大黑体" charset="-122"/>
                <a:ea typeface="大黑体" charset="-122"/>
              </a:rPr>
              <a:t>900MHz</a:t>
            </a:r>
            <a:r>
              <a:rPr lang="zh-CN" altLang="en-US" sz="2400" b="1" dirty="0">
                <a:latin typeface="大黑体" charset="-122"/>
                <a:ea typeface="大黑体" charset="-122"/>
              </a:rPr>
              <a:t>频率，根据实际测量统计，其地形校正因子的中值为</a:t>
            </a:r>
            <a:r>
              <a:rPr lang="en-US" altLang="zh-CN" sz="2400" b="1" dirty="0">
                <a:latin typeface="大黑体" charset="-122"/>
                <a:ea typeface="大黑体" charset="-122"/>
              </a:rPr>
              <a:t>27.5dB</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在北京地区，</a:t>
            </a:r>
            <a:r>
              <a:rPr lang="en-US" altLang="zh-CN" sz="2400" b="1" dirty="0" err="1">
                <a:latin typeface="大黑体" charset="-122"/>
                <a:ea typeface="大黑体" charset="-122"/>
              </a:rPr>
              <a:t>Egli</a:t>
            </a:r>
            <a:r>
              <a:rPr lang="zh-CN" altLang="en-US" sz="2400" b="1" dirty="0">
                <a:latin typeface="大黑体" charset="-122"/>
                <a:ea typeface="大黑体" charset="-122"/>
              </a:rPr>
              <a:t>修正公式为：</a:t>
            </a:r>
          </a:p>
          <a:p>
            <a:pPr marL="0" indent="0" eaLnBrk="1" hangingPunct="1">
              <a:buClr>
                <a:srgbClr val="002060"/>
              </a:buClr>
              <a:buNone/>
            </a:pPr>
            <a:endParaRPr lang="zh-CN" altLang="en-US" sz="2400" b="1" dirty="0">
              <a:latin typeface="大黑体" charset="-122"/>
              <a:ea typeface="大黑体" charset="-122"/>
            </a:endParaRPr>
          </a:p>
          <a:p>
            <a:pPr eaLnBrk="1" hangingPunct="1">
              <a:buClr>
                <a:srgbClr val="002060"/>
              </a:buClr>
              <a:buFont typeface="Wingdings" panose="05000000000000000000" pitchFamily="2" charset="2"/>
              <a:buChar char="l"/>
            </a:pPr>
            <a:endParaRPr lang="zh-CN" altLang="en-US" sz="2400" b="1" dirty="0">
              <a:latin typeface="大黑体" charset="-122"/>
              <a:ea typeface="大黑体" charset="-122"/>
            </a:endParaRP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例：</a:t>
            </a:r>
            <a:r>
              <a:rPr lang="en-US" altLang="zh-CN" sz="2400" b="1" dirty="0">
                <a:latin typeface="大黑体" charset="-122"/>
                <a:ea typeface="大黑体" charset="-122"/>
              </a:rPr>
              <a:t>f=900MHz</a:t>
            </a:r>
            <a:r>
              <a:rPr lang="zh-CN" altLang="en-US" sz="2400" b="1" dirty="0">
                <a:latin typeface="大黑体" charset="-122"/>
                <a:ea typeface="大黑体" charset="-122"/>
              </a:rPr>
              <a:t>，</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r</a:t>
            </a:r>
            <a:r>
              <a:rPr lang="en-US" altLang="zh-CN" sz="2400" b="1" dirty="0">
                <a:latin typeface="大黑体" charset="-122"/>
                <a:ea typeface="大黑体" charset="-122"/>
              </a:rPr>
              <a:t>=1.5m</a:t>
            </a:r>
            <a:r>
              <a:rPr lang="zh-CN" altLang="en-US" sz="2400" b="1" dirty="0">
                <a:latin typeface="大黑体" charset="-122"/>
                <a:ea typeface="大黑体" charset="-122"/>
              </a:rPr>
              <a:t>，</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en-US" altLang="zh-CN" sz="2400" b="1" dirty="0">
                <a:latin typeface="大黑体" charset="-122"/>
                <a:ea typeface="大黑体" charset="-122"/>
              </a:rPr>
              <a:t>=0</a:t>
            </a:r>
            <a:r>
              <a:rPr lang="zh-CN" altLang="en-US" sz="2400" b="1" dirty="0">
                <a:latin typeface="大黑体" charset="-122"/>
                <a:ea typeface="大黑体" charset="-122"/>
              </a:rPr>
              <a:t>（地形起伏小于</a:t>
            </a:r>
            <a:r>
              <a:rPr lang="en-US" altLang="zh-CN" sz="2400" b="1" dirty="0">
                <a:latin typeface="大黑体" charset="-122"/>
                <a:ea typeface="大黑体" charset="-122"/>
              </a:rPr>
              <a:t>15m</a:t>
            </a:r>
            <a:r>
              <a:rPr lang="zh-CN" altLang="en-US" sz="2400" b="1" dirty="0">
                <a:latin typeface="大黑体" charset="-122"/>
                <a:ea typeface="大黑体" charset="-122"/>
              </a:rPr>
              <a:t>），就有：</a:t>
            </a:r>
          </a:p>
        </p:txBody>
      </p:sp>
      <p:graphicFrame>
        <p:nvGraphicFramePr>
          <p:cNvPr id="10242" name="Object 5"/>
          <p:cNvGraphicFramePr>
            <a:graphicFrameLocks noChangeAspect="1"/>
          </p:cNvGraphicFramePr>
          <p:nvPr>
            <p:extLst>
              <p:ext uri="{D42A27DB-BD31-4B8C-83A1-F6EECF244321}">
                <p14:modId xmlns:p14="http://schemas.microsoft.com/office/powerpoint/2010/main" val="2108333192"/>
              </p:ext>
            </p:extLst>
          </p:nvPr>
        </p:nvGraphicFramePr>
        <p:xfrm>
          <a:off x="892663" y="3706238"/>
          <a:ext cx="7862888" cy="558935"/>
        </p:xfrm>
        <a:graphic>
          <a:graphicData uri="http://schemas.openxmlformats.org/presentationml/2006/ole">
            <mc:AlternateContent xmlns:mc="http://schemas.openxmlformats.org/markup-compatibility/2006">
              <mc:Choice xmlns:v="urn:schemas-microsoft-com:vml" Requires="v">
                <p:oleObj spid="_x0000_s27130" name="Equation" r:id="rId3" imgW="4089400" imgH="241300" progId="Equation.3">
                  <p:embed/>
                </p:oleObj>
              </mc:Choice>
              <mc:Fallback>
                <p:oleObj name="Equation" r:id="rId3" imgW="4089400" imgH="2413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63" y="3706238"/>
                        <a:ext cx="7862888" cy="558935"/>
                      </a:xfrm>
                      <a:prstGeom prst="rect">
                        <a:avLst/>
                      </a:prstGeom>
                      <a:noFill/>
                    </p:spPr>
                  </p:pic>
                </p:oleObj>
              </mc:Fallback>
            </mc:AlternateContent>
          </a:graphicData>
        </a:graphic>
      </p:graphicFrame>
      <p:graphicFrame>
        <p:nvGraphicFramePr>
          <p:cNvPr id="10243" name="Object 6"/>
          <p:cNvGraphicFramePr>
            <a:graphicFrameLocks noChangeAspect="1"/>
          </p:cNvGraphicFramePr>
          <p:nvPr>
            <p:extLst>
              <p:ext uri="{D42A27DB-BD31-4B8C-83A1-F6EECF244321}">
                <p14:modId xmlns:p14="http://schemas.microsoft.com/office/powerpoint/2010/main" val="2399443891"/>
              </p:ext>
            </p:extLst>
          </p:nvPr>
        </p:nvGraphicFramePr>
        <p:xfrm>
          <a:off x="2028891" y="5111884"/>
          <a:ext cx="4957763" cy="498475"/>
        </p:xfrm>
        <a:graphic>
          <a:graphicData uri="http://schemas.openxmlformats.org/presentationml/2006/ole">
            <mc:AlternateContent xmlns:mc="http://schemas.openxmlformats.org/markup-compatibility/2006">
              <mc:Choice xmlns:v="urn:schemas-microsoft-com:vml" Requires="v">
                <p:oleObj spid="_x0000_s27131" name="Equation" r:id="rId5" imgW="2273300" imgH="228600" progId="Equation.3">
                  <p:embed/>
                </p:oleObj>
              </mc:Choice>
              <mc:Fallback>
                <p:oleObj name="Equation" r:id="rId5" imgW="2273300" imgH="228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91" y="5111884"/>
                        <a:ext cx="49577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31</a:t>
            </a:fld>
            <a:endParaRPr lang="en-US" altLang="zh-CN"/>
          </a:p>
        </p:txBody>
      </p:sp>
    </p:spTree>
    <p:extLst>
      <p:ext uri="{BB962C8B-B14F-4D97-AF65-F5344CB8AC3E}">
        <p14:creationId xmlns:p14="http://schemas.microsoft.com/office/powerpoint/2010/main" val="1261515482"/>
      </p:ext>
    </p:extLst>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95006" y="668100"/>
            <a:ext cx="7772400" cy="609600"/>
          </a:xfrm>
        </p:spPr>
        <p:txBody>
          <a:bodyPr/>
          <a:lstStyle/>
          <a:p>
            <a:pPr eaLnBrk="1" hangingPunct="1"/>
            <a:r>
              <a:rPr lang="zh-CN" altLang="en-US" sz="4000" b="1" dirty="0">
                <a:solidFill>
                  <a:srgbClr val="002060"/>
                </a:solidFill>
                <a:latin typeface="大黑体" charset="-122"/>
                <a:ea typeface="大黑体" charset="-122"/>
              </a:rPr>
              <a:t>经验模型：</a:t>
            </a:r>
            <a:r>
              <a:rPr lang="en-US" altLang="zh-CN" sz="4000" b="1" dirty="0">
                <a:solidFill>
                  <a:srgbClr val="002060"/>
                </a:solidFill>
                <a:latin typeface="大黑体" charset="-122"/>
                <a:ea typeface="大黑体" charset="-122"/>
              </a:rPr>
              <a:t>Okumura</a:t>
            </a:r>
            <a:r>
              <a:rPr lang="zh-CN" altLang="en-US" sz="4000" b="1" dirty="0">
                <a:solidFill>
                  <a:srgbClr val="002060"/>
                </a:solidFill>
                <a:latin typeface="大黑体" charset="-122"/>
                <a:ea typeface="大黑体" charset="-122"/>
              </a:rPr>
              <a:t>（奥村）模型</a:t>
            </a:r>
          </a:p>
        </p:txBody>
      </p:sp>
      <p:sp>
        <p:nvSpPr>
          <p:cNvPr id="11268" name="Rectangle 3"/>
          <p:cNvSpPr>
            <a:spLocks noGrp="1" noChangeArrowheads="1"/>
          </p:cNvSpPr>
          <p:nvPr>
            <p:ph type="body" sz="half" idx="1"/>
          </p:nvPr>
        </p:nvSpPr>
        <p:spPr>
          <a:xfrm>
            <a:off x="595006" y="1512649"/>
            <a:ext cx="3905250" cy="4648200"/>
          </a:xfrm>
        </p:spPr>
        <p:txBody>
          <a:bodyPr/>
          <a:lstStyle/>
          <a:p>
            <a:pPr eaLnBrk="1" hangingPunct="1">
              <a:lnSpc>
                <a:spcPct val="90000"/>
              </a:lnSpc>
              <a:buClr>
                <a:schemeClr val="tx1"/>
              </a:buClr>
              <a:buFont typeface="Monotype Sorts" pitchFamily="2" charset="2"/>
              <a:buChar char="l"/>
            </a:pPr>
            <a:r>
              <a:rPr lang="en-US" altLang="zh-CN" sz="2000" b="1" dirty="0">
                <a:latin typeface="大黑体" charset="-122"/>
                <a:ea typeface="大黑体" charset="-122"/>
              </a:rPr>
              <a:t>1962</a:t>
            </a:r>
            <a:r>
              <a:rPr lang="zh-CN" altLang="en-US" sz="2000" b="1" dirty="0">
                <a:latin typeface="大黑体" charset="-122"/>
                <a:ea typeface="大黑体" charset="-122"/>
              </a:rPr>
              <a:t>－</a:t>
            </a:r>
            <a:r>
              <a:rPr lang="en-US" altLang="zh-CN" sz="2000" b="1" dirty="0">
                <a:latin typeface="大黑体" charset="-122"/>
                <a:ea typeface="大黑体" charset="-122"/>
              </a:rPr>
              <a:t>1965</a:t>
            </a:r>
            <a:r>
              <a:rPr lang="zh-CN" altLang="en-US" sz="2000" b="1" dirty="0">
                <a:latin typeface="大黑体" charset="-122"/>
                <a:ea typeface="大黑体" charset="-122"/>
              </a:rPr>
              <a:t>年</a:t>
            </a:r>
            <a:r>
              <a:rPr lang="en-US" altLang="zh-CN" sz="2000" b="1" dirty="0">
                <a:latin typeface="大黑体" charset="-122"/>
                <a:ea typeface="大黑体" charset="-122"/>
              </a:rPr>
              <a:t>Okumura</a:t>
            </a:r>
            <a:r>
              <a:rPr lang="zh-CN" altLang="en-US" sz="2000" b="1" dirty="0">
                <a:latin typeface="大黑体" charset="-122"/>
                <a:ea typeface="大黑体" charset="-122"/>
              </a:rPr>
              <a:t>在日本东京地区进行测试所得的结果，属于经验模型。</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适用频率范围</a:t>
            </a:r>
            <a:r>
              <a:rPr lang="en-US" altLang="zh-CN" sz="2000" b="1" dirty="0">
                <a:latin typeface="大黑体" charset="-122"/>
                <a:ea typeface="大黑体" charset="-122"/>
              </a:rPr>
              <a:t>150MHz-3GHz</a:t>
            </a:r>
            <a:r>
              <a:rPr lang="zh-CN" altLang="en-US" sz="2000" b="1" dirty="0">
                <a:latin typeface="大黑体" charset="-122"/>
                <a:ea typeface="大黑体" charset="-122"/>
              </a:rPr>
              <a:t>，</a:t>
            </a:r>
          </a:p>
          <a:p>
            <a:pPr eaLnBrk="1" hangingPunct="1">
              <a:lnSpc>
                <a:spcPct val="90000"/>
              </a:lnSpc>
              <a:buFontTx/>
              <a:buNone/>
            </a:pPr>
            <a:r>
              <a:rPr lang="zh-CN" altLang="en-US" sz="2000" b="1" dirty="0">
                <a:latin typeface="大黑体" charset="-122"/>
                <a:ea typeface="大黑体" charset="-122"/>
              </a:rPr>
              <a:t>  距离</a:t>
            </a:r>
            <a:r>
              <a:rPr lang="en-US" altLang="zh-CN" sz="2000" b="1" dirty="0">
                <a:latin typeface="大黑体" charset="-122"/>
                <a:ea typeface="大黑体" charset="-122"/>
              </a:rPr>
              <a:t>1</a:t>
            </a:r>
            <a:r>
              <a:rPr lang="zh-CN" altLang="en-US" sz="2000" b="1" dirty="0">
                <a:latin typeface="大黑体" charset="-122"/>
                <a:ea typeface="大黑体" charset="-122"/>
              </a:rPr>
              <a:t>－</a:t>
            </a:r>
            <a:r>
              <a:rPr lang="en-US" altLang="zh-CN" sz="2000" b="1" dirty="0">
                <a:latin typeface="大黑体" charset="-122"/>
                <a:ea typeface="大黑体" charset="-122"/>
              </a:rPr>
              <a:t>100km</a:t>
            </a:r>
            <a:r>
              <a:rPr lang="zh-CN" altLang="en-US" sz="2000" b="1" dirty="0">
                <a:latin typeface="大黑体" charset="-122"/>
                <a:ea typeface="大黑体" charset="-122"/>
              </a:rPr>
              <a:t>，</a:t>
            </a:r>
            <a:r>
              <a:rPr lang="zh-CN" altLang="zh-CN" sz="2000" b="1" dirty="0">
                <a:latin typeface="大黑体" charset="-122"/>
                <a:ea typeface="大黑体" charset="-122"/>
              </a:rPr>
              <a:t>天线高度30－1000</a:t>
            </a:r>
            <a:r>
              <a:rPr lang="en-US" altLang="zh-CN" sz="2000" b="1" dirty="0">
                <a:latin typeface="大黑体" charset="-122"/>
                <a:ea typeface="大黑体" charset="-122"/>
              </a:rPr>
              <a:t>m</a:t>
            </a:r>
            <a:r>
              <a:rPr lang="zh-CN" altLang="en-US" sz="2000" b="1" dirty="0">
                <a:latin typeface="大黑体" charset="-122"/>
                <a:ea typeface="大黑体" charset="-122"/>
              </a:rPr>
              <a:t>。</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预测</a:t>
            </a:r>
            <a:r>
              <a:rPr lang="zh-CN" altLang="en-US" sz="2000" b="1" dirty="0">
                <a:solidFill>
                  <a:srgbClr val="C00000"/>
                </a:solidFill>
                <a:latin typeface="大黑体" charset="-122"/>
                <a:ea typeface="大黑体" charset="-122"/>
              </a:rPr>
              <a:t>城区信号时使用最广泛的模型</a:t>
            </a:r>
            <a:r>
              <a:rPr lang="zh-CN" altLang="en-US" sz="2000" b="1" dirty="0">
                <a:latin typeface="大黑体" charset="-122"/>
                <a:ea typeface="大黑体" charset="-122"/>
              </a:rPr>
              <a:t>，在日本已经成为系统规划的标准。</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开发了一套在特定条件下自由空间中值损耗的曲线。</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缺点：</a:t>
            </a:r>
            <a:r>
              <a:rPr lang="zh-CN" altLang="en-US" sz="2000" b="1" dirty="0">
                <a:solidFill>
                  <a:srgbClr val="C00000"/>
                </a:solidFill>
                <a:latin typeface="大黑体" charset="-122"/>
                <a:ea typeface="大黑体" charset="-122"/>
              </a:rPr>
              <a:t>对城区和郊区的快速变化反应较慢，和实际情况偏差约</a:t>
            </a:r>
            <a:r>
              <a:rPr lang="en-US" altLang="zh-CN" sz="2000" b="1" dirty="0">
                <a:solidFill>
                  <a:srgbClr val="C00000"/>
                </a:solidFill>
                <a:latin typeface="大黑体" charset="-122"/>
                <a:ea typeface="大黑体" charset="-122"/>
              </a:rPr>
              <a:t>10</a:t>
            </a:r>
            <a:r>
              <a:rPr lang="zh-CN" altLang="en-US" sz="2000" b="1" dirty="0">
                <a:solidFill>
                  <a:srgbClr val="C00000"/>
                </a:solidFill>
                <a:latin typeface="大黑体" charset="-122"/>
                <a:ea typeface="大黑体" charset="-122"/>
              </a:rPr>
              <a:t>－</a:t>
            </a:r>
            <a:r>
              <a:rPr lang="en-US" altLang="zh-CN" sz="2000" b="1" dirty="0">
                <a:solidFill>
                  <a:srgbClr val="C00000"/>
                </a:solidFill>
                <a:latin typeface="大黑体" charset="-122"/>
                <a:ea typeface="大黑体" charset="-122"/>
              </a:rPr>
              <a:t>14dB</a:t>
            </a:r>
            <a:r>
              <a:rPr lang="zh-CN" altLang="en-US" sz="2000" b="1" dirty="0">
                <a:latin typeface="大黑体" charset="-122"/>
                <a:ea typeface="大黑体" charset="-122"/>
              </a:rPr>
              <a:t>。</a:t>
            </a:r>
          </a:p>
        </p:txBody>
      </p:sp>
      <p:sp>
        <p:nvSpPr>
          <p:cNvPr id="11269" name="Rectangle 7"/>
          <p:cNvSpPr>
            <a:spLocks noChangeArrowheads="1"/>
          </p:cNvSpPr>
          <p:nvPr/>
        </p:nvSpPr>
        <p:spPr bwMode="auto">
          <a:xfrm>
            <a:off x="2466669" y="116974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1266" name="Object 6"/>
          <p:cNvGraphicFramePr>
            <a:graphicFrameLocks noChangeAspect="1"/>
          </p:cNvGraphicFramePr>
          <p:nvPr>
            <p:extLst>
              <p:ext uri="{D42A27DB-BD31-4B8C-83A1-F6EECF244321}">
                <p14:modId xmlns:p14="http://schemas.microsoft.com/office/powerpoint/2010/main" val="2814295086"/>
              </p:ext>
            </p:extLst>
          </p:nvPr>
        </p:nvGraphicFramePr>
        <p:xfrm>
          <a:off x="4638369" y="1385649"/>
          <a:ext cx="4384675" cy="4970463"/>
        </p:xfrm>
        <a:graphic>
          <a:graphicData uri="http://schemas.openxmlformats.org/presentationml/2006/ole">
            <mc:AlternateContent xmlns:mc="http://schemas.openxmlformats.org/markup-compatibility/2006">
              <mc:Choice xmlns:v="urn:schemas-microsoft-com:vml" Requires="v">
                <p:oleObj spid="_x0000_s27902" r:id="rId3" imgW="4633874" imgH="5252923" progId="">
                  <p:embed/>
                </p:oleObj>
              </mc:Choice>
              <mc:Fallback>
                <p:oleObj r:id="rId3" imgW="4633874" imgH="5252923"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369" y="1385649"/>
                        <a:ext cx="4384675" cy="497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32</a:t>
            </a:fld>
            <a:endParaRPr lang="en-US" altLang="zh-CN"/>
          </a:p>
        </p:txBody>
      </p:sp>
    </p:spTree>
    <p:extLst>
      <p:ext uri="{BB962C8B-B14F-4D97-AF65-F5344CB8AC3E}">
        <p14:creationId xmlns:p14="http://schemas.microsoft.com/office/powerpoint/2010/main" val="660392214"/>
      </p:ext>
    </p:extLst>
  </p:cSld>
  <p:clrMapOvr>
    <a:masterClrMapping/>
  </p:clrMapOvr>
  <p:transition>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60962" y="704446"/>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err="1">
                <a:solidFill>
                  <a:srgbClr val="002060"/>
                </a:solidFill>
                <a:latin typeface="大黑体" charset="-122"/>
                <a:ea typeface="大黑体" charset="-122"/>
              </a:rPr>
              <a:t>Hata</a:t>
            </a:r>
            <a:r>
              <a:rPr lang="en-US" altLang="zh-CN" sz="4800" b="1" dirty="0">
                <a:solidFill>
                  <a:srgbClr val="002060"/>
                </a:solidFill>
                <a:latin typeface="大黑体" charset="-122"/>
                <a:ea typeface="大黑体" charset="-122"/>
              </a:rPr>
              <a:t>(</a:t>
            </a:r>
            <a:r>
              <a:rPr lang="zh-CN" altLang="en-US" sz="4800" b="1" dirty="0">
                <a:solidFill>
                  <a:srgbClr val="002060"/>
                </a:solidFill>
                <a:latin typeface="大黑体" charset="-122"/>
                <a:ea typeface="大黑体" charset="-122"/>
              </a:rPr>
              <a:t>哈塔）</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46083" name="Rectangle 3"/>
          <p:cNvSpPr>
            <a:spLocks noGrp="1" noChangeArrowheads="1"/>
          </p:cNvSpPr>
          <p:nvPr>
            <p:ph type="body" sz="half" idx="1"/>
          </p:nvPr>
        </p:nvSpPr>
        <p:spPr>
          <a:xfrm>
            <a:off x="637162" y="1542240"/>
            <a:ext cx="8458200" cy="4648200"/>
          </a:xfrm>
        </p:spPr>
        <p:txBody>
          <a:bodyPr/>
          <a:lstStyle/>
          <a:p>
            <a:pPr marL="0" eaLnBrk="1" hangingPunct="1">
              <a:buClr>
                <a:schemeClr val="tx1"/>
              </a:buClr>
              <a:buFont typeface="Monotype Sorts" pitchFamily="2" charset="2"/>
              <a:buNone/>
            </a:pPr>
            <a:r>
              <a:rPr lang="zh-CN" altLang="en-US" sz="2400" b="1" dirty="0">
                <a:latin typeface="大黑体" charset="-122"/>
                <a:ea typeface="大黑体" charset="-122"/>
              </a:rPr>
              <a:t>是一种广泛使用的传播模型，适用于宏蜂窝（小区半径大于</a:t>
            </a:r>
            <a:r>
              <a:rPr lang="en-US" altLang="zh-CN" sz="2400" b="1" dirty="0">
                <a:latin typeface="大黑体" charset="-122"/>
                <a:ea typeface="大黑体" charset="-122"/>
              </a:rPr>
              <a:t>1km</a:t>
            </a:r>
            <a:r>
              <a:rPr lang="zh-CN" altLang="en-US" sz="2400" b="1" dirty="0">
                <a:latin typeface="大黑体" charset="-122"/>
                <a:ea typeface="大黑体" charset="-122"/>
              </a:rPr>
              <a:t>）的路径损耗预测。根据使用频率不同，</a:t>
            </a:r>
            <a:r>
              <a:rPr lang="en-US" altLang="zh-CN" sz="2400" b="1" dirty="0" err="1">
                <a:latin typeface="大黑体" charset="-122"/>
                <a:ea typeface="大黑体" charset="-122"/>
              </a:rPr>
              <a:t>Hata</a:t>
            </a:r>
            <a:r>
              <a:rPr lang="zh-CN" altLang="en-US" sz="2400" b="1" dirty="0">
                <a:latin typeface="大黑体" charset="-122"/>
                <a:ea typeface="大黑体" charset="-122"/>
              </a:rPr>
              <a:t>模型可以分为：</a:t>
            </a:r>
          </a:p>
          <a:p>
            <a:pPr eaLnBrk="1" hangingPunct="1">
              <a:spcBef>
                <a:spcPts val="1500"/>
              </a:spcBef>
              <a:buClr>
                <a:schemeClr val="tx1"/>
              </a:buClr>
              <a:buFont typeface="Monotype Sorts" pitchFamily="2" charset="2"/>
              <a:buChar char="l"/>
            </a:pPr>
            <a:r>
              <a:rPr lang="en-US" altLang="zh-CN" sz="2400" b="1" dirty="0">
                <a:latin typeface="大黑体" charset="-122"/>
                <a:ea typeface="大黑体" charset="-122"/>
              </a:rPr>
              <a:t>Okumura-</a:t>
            </a:r>
            <a:r>
              <a:rPr lang="en-US" altLang="zh-CN" sz="2400" b="1" dirty="0" err="1">
                <a:latin typeface="大黑体" charset="-122"/>
                <a:ea typeface="大黑体" charset="-122"/>
              </a:rPr>
              <a:t>Hata</a:t>
            </a:r>
            <a:r>
              <a:rPr lang="zh-CN" altLang="en-US" sz="2400" b="1" dirty="0">
                <a:latin typeface="大黑体" charset="-122"/>
                <a:ea typeface="大黑体" charset="-122"/>
              </a:rPr>
              <a:t>模型，频率范围</a:t>
            </a:r>
            <a:r>
              <a:rPr lang="en-US" altLang="zh-CN" sz="2400" b="1" dirty="0">
                <a:latin typeface="大黑体" charset="-122"/>
                <a:ea typeface="大黑体" charset="-122"/>
              </a:rPr>
              <a:t>150MHz -1.5GHz</a:t>
            </a:r>
            <a:r>
              <a:rPr lang="zh-CN" altLang="en-US" sz="2400" b="1" dirty="0">
                <a:latin typeface="大黑体" charset="-122"/>
                <a:ea typeface="大黑体" charset="-122"/>
              </a:rPr>
              <a:t>，主要用于</a:t>
            </a:r>
            <a:r>
              <a:rPr lang="en-US" altLang="zh-CN" sz="2400" b="1" dirty="0">
                <a:latin typeface="大黑体" charset="-122"/>
                <a:ea typeface="大黑体" charset="-122"/>
              </a:rPr>
              <a:t>900MHz</a:t>
            </a:r>
            <a:r>
              <a:rPr lang="zh-CN" altLang="en-US" sz="2400" b="1" dirty="0">
                <a:latin typeface="大黑体" charset="-122"/>
                <a:ea typeface="大黑体" charset="-122"/>
              </a:rPr>
              <a:t>。</a:t>
            </a:r>
          </a:p>
          <a:p>
            <a:pPr eaLnBrk="1" hangingPunct="1">
              <a:spcBef>
                <a:spcPts val="1000"/>
              </a:spcBef>
              <a:buClr>
                <a:schemeClr val="tx1"/>
              </a:buClr>
              <a:buFont typeface="Monotype Sorts" pitchFamily="2" charset="2"/>
              <a:buChar char="l"/>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r>
              <a:rPr lang="en-US" altLang="zh-CN" sz="2400" b="1" dirty="0">
                <a:latin typeface="大黑体" charset="-122"/>
                <a:ea typeface="大黑体" charset="-122"/>
              </a:rPr>
              <a:t>COST-231</a:t>
            </a:r>
            <a:r>
              <a:rPr lang="zh-CN" altLang="en-US" sz="2400" b="1" dirty="0">
                <a:latin typeface="大黑体" charset="-122"/>
                <a:ea typeface="大黑体" charset="-122"/>
              </a:rPr>
              <a:t>工作委员会提出的将频率扩展到</a:t>
            </a:r>
            <a:r>
              <a:rPr lang="en-US" altLang="zh-CN" sz="2400" b="1" dirty="0">
                <a:latin typeface="大黑体" charset="-122"/>
                <a:ea typeface="大黑体" charset="-122"/>
              </a:rPr>
              <a:t>2GHz</a:t>
            </a:r>
            <a:r>
              <a:rPr lang="zh-CN" altLang="en-US" sz="2400" b="1" dirty="0">
                <a:latin typeface="大黑体" charset="-122"/>
                <a:ea typeface="大黑体" charset="-122"/>
              </a:rPr>
              <a:t>的</a:t>
            </a:r>
            <a:r>
              <a:rPr lang="en-US" altLang="zh-CN" sz="2400" b="1" dirty="0" err="1">
                <a:latin typeface="大黑体" charset="-122"/>
                <a:ea typeface="大黑体" charset="-122"/>
              </a:rPr>
              <a:t>Hata</a:t>
            </a:r>
            <a:r>
              <a:rPr lang="zh-CN" altLang="en-US" sz="2400" b="1" dirty="0">
                <a:latin typeface="大黑体" charset="-122"/>
                <a:ea typeface="大黑体" charset="-122"/>
              </a:rPr>
              <a:t>模型扩展版本。</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33</a:t>
            </a:fld>
            <a:endParaRPr lang="en-US" altLang="zh-CN"/>
          </a:p>
        </p:txBody>
      </p:sp>
    </p:spTree>
    <p:extLst>
      <p:ext uri="{BB962C8B-B14F-4D97-AF65-F5344CB8AC3E}">
        <p14:creationId xmlns:p14="http://schemas.microsoft.com/office/powerpoint/2010/main" val="621635028"/>
      </p:ext>
    </p:extLst>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636351" y="799088"/>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a:solidFill>
                  <a:srgbClr val="002060"/>
                </a:solidFill>
                <a:latin typeface="大黑体" charset="-122"/>
                <a:ea typeface="大黑体" charset="-122"/>
              </a:rPr>
              <a:t>Okumura-</a:t>
            </a:r>
            <a:r>
              <a:rPr lang="en-US" altLang="zh-CN" sz="4800" b="1" dirty="0" err="1">
                <a:solidFill>
                  <a:srgbClr val="002060"/>
                </a:solidFill>
                <a:latin typeface="大黑体" charset="-122"/>
                <a:ea typeface="大黑体" charset="-122"/>
              </a:rPr>
              <a:t>Hata</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12293" name="Rectangle 3"/>
          <p:cNvSpPr>
            <a:spLocks noGrp="1" noChangeArrowheads="1"/>
          </p:cNvSpPr>
          <p:nvPr>
            <p:ph type="body" sz="half" idx="1"/>
          </p:nvPr>
        </p:nvSpPr>
        <p:spPr>
          <a:xfrm>
            <a:off x="636351" y="1551563"/>
            <a:ext cx="8458200" cy="4648200"/>
          </a:xfrm>
        </p:spPr>
        <p:txBody>
          <a:bodyPr/>
          <a:lstStyle/>
          <a:p>
            <a:pPr eaLnBrk="1" hangingPunct="1">
              <a:buClr>
                <a:schemeClr val="tx1"/>
              </a:buClr>
              <a:buFont typeface="Monotype Sorts" pitchFamily="2" charset="2"/>
              <a:buNone/>
            </a:pPr>
            <a:r>
              <a:rPr lang="en-US" altLang="zh-CN" sz="2400" b="1" dirty="0">
                <a:latin typeface="大黑体" charset="-122"/>
                <a:ea typeface="大黑体" charset="-122"/>
              </a:rPr>
              <a:t>Okumura-Hata</a:t>
            </a:r>
            <a:r>
              <a:rPr lang="zh-CN" altLang="en-US" sz="2400" b="1" dirty="0">
                <a:latin typeface="大黑体" charset="-122"/>
                <a:ea typeface="大黑体" charset="-122"/>
              </a:rPr>
              <a:t>模型</a:t>
            </a:r>
          </a:p>
          <a:p>
            <a:pPr eaLnBrk="1" hangingPunct="1">
              <a:buClr>
                <a:schemeClr val="tx1"/>
              </a:buClr>
              <a:buFont typeface="Monotype Sorts" pitchFamily="2" charset="2"/>
              <a:buChar char="l"/>
            </a:pPr>
            <a:r>
              <a:rPr lang="en-US" altLang="zh-CN" sz="2400" b="1" dirty="0">
                <a:latin typeface="大黑体" charset="-122"/>
                <a:ea typeface="大黑体" charset="-122"/>
              </a:rPr>
              <a:t>1980</a:t>
            </a:r>
            <a:r>
              <a:rPr lang="zh-CN" altLang="en-US" sz="2400" b="1" dirty="0">
                <a:latin typeface="大黑体" charset="-122"/>
                <a:ea typeface="大黑体" charset="-122"/>
              </a:rPr>
              <a:t>年</a:t>
            </a:r>
            <a:r>
              <a:rPr lang="en-US" altLang="zh-CN" sz="2400" b="1" dirty="0">
                <a:latin typeface="大黑体" charset="-122"/>
                <a:ea typeface="大黑体" charset="-122"/>
              </a:rPr>
              <a:t>Hata</a:t>
            </a:r>
            <a:r>
              <a:rPr lang="zh-CN" altLang="en-US" sz="2400" b="1" dirty="0">
                <a:latin typeface="大黑体" charset="-122"/>
                <a:ea typeface="大黑体" charset="-122"/>
              </a:rPr>
              <a:t>将</a:t>
            </a:r>
            <a:r>
              <a:rPr lang="en-US" altLang="zh-CN" sz="2400" b="1" dirty="0">
                <a:latin typeface="大黑体" charset="-122"/>
                <a:ea typeface="大黑体" charset="-122"/>
              </a:rPr>
              <a:t>Okumura</a:t>
            </a:r>
            <a:r>
              <a:rPr lang="zh-CN" altLang="en-US" sz="2400" b="1" dirty="0">
                <a:latin typeface="大黑体" charset="-122"/>
                <a:ea typeface="大黑体" charset="-122"/>
              </a:rPr>
              <a:t>的曲线解析化，得到</a:t>
            </a:r>
            <a:r>
              <a:rPr lang="en-US" altLang="zh-CN" sz="2400" b="1" dirty="0">
                <a:latin typeface="大黑体" charset="-122"/>
                <a:ea typeface="大黑体" charset="-122"/>
              </a:rPr>
              <a:t>Hata</a:t>
            </a:r>
            <a:r>
              <a:rPr lang="zh-CN" altLang="en-US" sz="2400" b="1" dirty="0">
                <a:latin typeface="大黑体" charset="-122"/>
                <a:ea typeface="大黑体" charset="-122"/>
              </a:rPr>
              <a:t>公式：</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r>
              <a:rPr lang="zh-CN" altLang="en-US" sz="2400" b="1" dirty="0">
                <a:latin typeface="大黑体" charset="-122"/>
                <a:ea typeface="大黑体" charset="-122"/>
              </a:rPr>
              <a:t>其中</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en-US" altLang="zh-CN" sz="2400" b="1" dirty="0">
              <a:latin typeface="大黑体" charset="-122"/>
              <a:ea typeface="大黑体" charset="-122"/>
            </a:endParaRPr>
          </a:p>
        </p:txBody>
      </p:sp>
      <p:graphicFrame>
        <p:nvGraphicFramePr>
          <p:cNvPr id="12290" name="Object 9"/>
          <p:cNvGraphicFramePr>
            <a:graphicFrameLocks noChangeAspect="1"/>
          </p:cNvGraphicFramePr>
          <p:nvPr>
            <p:extLst>
              <p:ext uri="{D42A27DB-BD31-4B8C-83A1-F6EECF244321}">
                <p14:modId xmlns:p14="http://schemas.microsoft.com/office/powerpoint/2010/main" val="4078875665"/>
              </p:ext>
            </p:extLst>
          </p:nvPr>
        </p:nvGraphicFramePr>
        <p:xfrm>
          <a:off x="2623091" y="2490553"/>
          <a:ext cx="3644900" cy="1293507"/>
        </p:xfrm>
        <a:graphic>
          <a:graphicData uri="http://schemas.openxmlformats.org/presentationml/2006/ole">
            <mc:AlternateContent xmlns:mc="http://schemas.openxmlformats.org/markup-compatibility/2006">
              <mc:Choice xmlns:v="urn:schemas-microsoft-com:vml" Requires="v">
                <p:oleObj spid="_x0000_s29178" name="公式" r:id="rId3" imgW="2082800" imgH="711200" progId="Equation.3">
                  <p:embed/>
                </p:oleObj>
              </mc:Choice>
              <mc:Fallback>
                <p:oleObj name="公式" r:id="rId3" imgW="2082800" imgH="7112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3091" y="2490553"/>
                        <a:ext cx="3644900" cy="1293507"/>
                      </a:xfrm>
                      <a:prstGeom prst="rect">
                        <a:avLst/>
                      </a:prstGeom>
                      <a:noFill/>
                    </p:spPr>
                  </p:pic>
                </p:oleObj>
              </mc:Fallback>
            </mc:AlternateContent>
          </a:graphicData>
        </a:graphic>
      </p:graphicFrame>
      <p:graphicFrame>
        <p:nvGraphicFramePr>
          <p:cNvPr id="12291" name="Object 10"/>
          <p:cNvGraphicFramePr>
            <a:graphicFrameLocks noChangeAspect="1"/>
          </p:cNvGraphicFramePr>
          <p:nvPr>
            <p:extLst>
              <p:ext uri="{D42A27DB-BD31-4B8C-83A1-F6EECF244321}">
                <p14:modId xmlns:p14="http://schemas.microsoft.com/office/powerpoint/2010/main" val="426133368"/>
              </p:ext>
            </p:extLst>
          </p:nvPr>
        </p:nvGraphicFramePr>
        <p:xfrm>
          <a:off x="2061116" y="4260446"/>
          <a:ext cx="4768850" cy="1800225"/>
        </p:xfrm>
        <a:graphic>
          <a:graphicData uri="http://schemas.openxmlformats.org/presentationml/2006/ole">
            <mc:AlternateContent xmlns:mc="http://schemas.openxmlformats.org/markup-compatibility/2006">
              <mc:Choice xmlns:v="urn:schemas-microsoft-com:vml" Requires="v">
                <p:oleObj spid="_x0000_s29179" name="Equation" r:id="rId5" imgW="2552700" imgH="965200" progId="Equation.3">
                  <p:embed/>
                </p:oleObj>
              </mc:Choice>
              <mc:Fallback>
                <p:oleObj name="Equation" r:id="rId5" imgW="2552700" imgH="9652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116" y="4260446"/>
                        <a:ext cx="4768850"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34</a:t>
            </a:fld>
            <a:endParaRPr lang="en-US" altLang="zh-CN"/>
          </a:p>
        </p:txBody>
      </p:sp>
    </p:spTree>
    <p:extLst>
      <p:ext uri="{BB962C8B-B14F-4D97-AF65-F5344CB8AC3E}">
        <p14:creationId xmlns:p14="http://schemas.microsoft.com/office/powerpoint/2010/main" val="327599016"/>
      </p:ext>
    </p:extLst>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578794" y="834550"/>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a:solidFill>
                  <a:srgbClr val="002060"/>
                </a:solidFill>
                <a:latin typeface="大黑体" charset="-122"/>
                <a:ea typeface="大黑体" charset="-122"/>
              </a:rPr>
              <a:t>COST-231 </a:t>
            </a:r>
            <a:r>
              <a:rPr lang="en-US" altLang="zh-CN" sz="4800" b="1" dirty="0" err="1">
                <a:solidFill>
                  <a:srgbClr val="002060"/>
                </a:solidFill>
                <a:latin typeface="大黑体" charset="-122"/>
                <a:ea typeface="大黑体" charset="-122"/>
              </a:rPr>
              <a:t>Hata</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13317" name="Rectangle 3"/>
          <p:cNvSpPr>
            <a:spLocks noGrp="1" noChangeArrowheads="1"/>
          </p:cNvSpPr>
          <p:nvPr>
            <p:ph type="body" sz="half" idx="1"/>
          </p:nvPr>
        </p:nvSpPr>
        <p:spPr>
          <a:xfrm>
            <a:off x="616894" y="1512650"/>
            <a:ext cx="8496300" cy="4648200"/>
          </a:xfrm>
        </p:spPr>
        <p:txBody>
          <a:bodyPr/>
          <a:lstStyle/>
          <a:p>
            <a:pPr eaLnBrk="1" hangingPunct="1">
              <a:buClr>
                <a:schemeClr val="tx1"/>
              </a:buClr>
              <a:buFont typeface="Monotype Sorts" pitchFamily="2" charset="2"/>
              <a:buNone/>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p>
          <a:p>
            <a:pPr eaLnBrk="1" hangingPunct="1">
              <a:buClr>
                <a:schemeClr val="tx1"/>
              </a:buClr>
              <a:buFont typeface="Monotype Sorts" pitchFamily="2" charset="2"/>
              <a:buChar char="l"/>
            </a:pPr>
            <a:r>
              <a:rPr lang="zh-CN" altLang="en-US" sz="2400" b="1" dirty="0">
                <a:latin typeface="大黑体" charset="-122"/>
                <a:ea typeface="大黑体" charset="-122"/>
              </a:rPr>
              <a:t>针对</a:t>
            </a:r>
            <a:r>
              <a:rPr lang="en-US" altLang="zh-CN" sz="2400" b="1" dirty="0" err="1">
                <a:latin typeface="大黑体" charset="-122"/>
                <a:ea typeface="大黑体" charset="-122"/>
              </a:rPr>
              <a:t>Hata</a:t>
            </a:r>
            <a:r>
              <a:rPr lang="zh-CN" altLang="en-US" sz="2400" b="1" dirty="0">
                <a:latin typeface="大黑体" charset="-122"/>
                <a:ea typeface="大黑体" charset="-122"/>
              </a:rPr>
              <a:t>模型的不足，</a:t>
            </a:r>
            <a:r>
              <a:rPr lang="en-US" altLang="zh-CN" sz="2400" b="1" dirty="0">
                <a:latin typeface="大黑体" charset="-122"/>
                <a:ea typeface="大黑体" charset="-122"/>
              </a:rPr>
              <a:t>COST-231</a:t>
            </a:r>
            <a:r>
              <a:rPr lang="zh-CN" altLang="en-US" sz="2400" b="1" dirty="0">
                <a:latin typeface="大黑体" charset="-122"/>
                <a:ea typeface="大黑体" charset="-122"/>
              </a:rPr>
              <a:t>工作委员会提出</a:t>
            </a:r>
            <a:r>
              <a:rPr lang="en-US" altLang="zh-CN" sz="2400" b="1" dirty="0">
                <a:latin typeface="大黑体" charset="-122"/>
                <a:ea typeface="大黑体" charset="-122"/>
              </a:rPr>
              <a:t>Okumura-</a:t>
            </a:r>
            <a:r>
              <a:rPr lang="en-US" altLang="zh-CN" sz="2400" b="1" dirty="0" err="1">
                <a:latin typeface="大黑体" charset="-122"/>
                <a:ea typeface="大黑体" charset="-122"/>
              </a:rPr>
              <a:t>Hata</a:t>
            </a:r>
            <a:r>
              <a:rPr lang="zh-CN" altLang="en-US" sz="2400" b="1" dirty="0">
                <a:latin typeface="大黑体" charset="-122"/>
                <a:ea typeface="大黑体" charset="-122"/>
              </a:rPr>
              <a:t>模型的扩展模型，即</a:t>
            </a: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p>
          <a:p>
            <a:pPr eaLnBrk="1" hangingPunct="1">
              <a:spcAft>
                <a:spcPts val="800"/>
              </a:spcAft>
              <a:buClr>
                <a:schemeClr val="tx1"/>
              </a:buClr>
              <a:buFont typeface="Monotype Sorts" pitchFamily="2" charset="2"/>
              <a:buChar char="l"/>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模型路径损耗的计算公式：</a:t>
            </a:r>
          </a:p>
          <a:p>
            <a:pPr marL="0" indent="0" eaLnBrk="1" hangingPunct="1">
              <a:buClr>
                <a:schemeClr val="tx1"/>
              </a:buClr>
              <a:buNone/>
            </a:pPr>
            <a:endParaRPr lang="zh-CN" altLang="en-US" sz="2400" b="1" dirty="0">
              <a:latin typeface="大黑体" charset="-122"/>
              <a:ea typeface="大黑体" charset="-122"/>
            </a:endParaRPr>
          </a:p>
          <a:p>
            <a:pPr eaLnBrk="1" hangingPunct="1">
              <a:spcBef>
                <a:spcPts val="0"/>
              </a:spcBef>
              <a:buClr>
                <a:schemeClr val="tx1"/>
              </a:buClr>
              <a:buFont typeface="Monotype Sorts" pitchFamily="2" charset="2"/>
              <a:buChar char="l"/>
            </a:pPr>
            <a:r>
              <a:rPr lang="zh-CN" altLang="en-US" sz="2400" b="1" dirty="0">
                <a:latin typeface="大黑体" charset="-122"/>
                <a:ea typeface="大黑体" charset="-122"/>
              </a:rPr>
              <a:t>其中：</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zh-CN" altLang="en-US" sz="2400" b="1" dirty="0">
                <a:latin typeface="大黑体" charset="-122"/>
                <a:ea typeface="大黑体" charset="-122"/>
              </a:rPr>
              <a:t>为大城市中心校正因子，在中等城市和郊区，</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en-US" altLang="zh-CN" sz="2400" b="1" dirty="0">
                <a:latin typeface="大黑体" charset="-122"/>
                <a:ea typeface="大黑体" charset="-122"/>
              </a:rPr>
              <a:t>=0dB</a:t>
            </a:r>
            <a:r>
              <a:rPr lang="zh-CN" altLang="en-US" sz="2400" b="1" dirty="0">
                <a:latin typeface="大黑体" charset="-122"/>
                <a:ea typeface="大黑体" charset="-122"/>
              </a:rPr>
              <a:t>，在市中心，</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en-US" altLang="zh-CN" sz="2400" b="1" dirty="0">
                <a:latin typeface="大黑体" charset="-122"/>
                <a:ea typeface="大黑体" charset="-122"/>
              </a:rPr>
              <a:t>=3dB</a:t>
            </a:r>
            <a:r>
              <a:rPr lang="zh-CN" altLang="en-US" sz="2400" b="1" dirty="0">
                <a:latin typeface="大黑体" charset="-122"/>
                <a:ea typeface="大黑体" charset="-122"/>
              </a:rPr>
              <a:t>。</a:t>
            </a:r>
          </a:p>
          <a:p>
            <a:pPr eaLnBrk="1" hangingPunct="1">
              <a:buClr>
                <a:schemeClr val="tx1"/>
              </a:buClr>
              <a:buFont typeface="Monotype Sorts" pitchFamily="2" charset="2"/>
              <a:buChar char="l"/>
            </a:pPr>
            <a:r>
              <a:rPr lang="zh-CN" altLang="en-US" sz="2400" b="1" dirty="0">
                <a:latin typeface="大黑体" charset="-122"/>
                <a:ea typeface="大黑体" charset="-122"/>
              </a:rPr>
              <a:t>适用范围：</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en-US" altLang="zh-CN" sz="2400" b="1" dirty="0">
              <a:latin typeface="大黑体" charset="-122"/>
              <a:ea typeface="大黑体" charset="-122"/>
            </a:endParaRPr>
          </a:p>
        </p:txBody>
      </p:sp>
      <p:graphicFrame>
        <p:nvGraphicFramePr>
          <p:cNvPr id="13314" name="Object 4"/>
          <p:cNvGraphicFramePr>
            <a:graphicFrameLocks noChangeAspect="1"/>
          </p:cNvGraphicFramePr>
          <p:nvPr>
            <p:extLst>
              <p:ext uri="{D42A27DB-BD31-4B8C-83A1-F6EECF244321}">
                <p14:modId xmlns:p14="http://schemas.microsoft.com/office/powerpoint/2010/main" val="3552376229"/>
              </p:ext>
            </p:extLst>
          </p:nvPr>
        </p:nvGraphicFramePr>
        <p:xfrm>
          <a:off x="1123950" y="3250963"/>
          <a:ext cx="7334250" cy="422275"/>
        </p:xfrm>
        <a:graphic>
          <a:graphicData uri="http://schemas.openxmlformats.org/presentationml/2006/ole">
            <mc:AlternateContent xmlns:mc="http://schemas.openxmlformats.org/markup-compatibility/2006">
              <mc:Choice xmlns:v="urn:schemas-microsoft-com:vml" Requires="v">
                <p:oleObj spid="_x0000_s30202" name="Equation" r:id="rId3" imgW="4191000" imgH="241300" progId="Equation.3">
                  <p:embed/>
                </p:oleObj>
              </mc:Choice>
              <mc:Fallback>
                <p:oleObj name="Equation" r:id="rId3" imgW="4191000" imgH="2413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3250963"/>
                        <a:ext cx="733425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6"/>
          <p:cNvGraphicFramePr>
            <a:graphicFrameLocks noChangeAspect="1"/>
          </p:cNvGraphicFramePr>
          <p:nvPr>
            <p:extLst>
              <p:ext uri="{D42A27DB-BD31-4B8C-83A1-F6EECF244321}">
                <p14:modId xmlns:p14="http://schemas.microsoft.com/office/powerpoint/2010/main" val="1802847944"/>
              </p:ext>
            </p:extLst>
          </p:nvPr>
        </p:nvGraphicFramePr>
        <p:xfrm>
          <a:off x="2400028" y="4925167"/>
          <a:ext cx="4016375" cy="766763"/>
        </p:xfrm>
        <a:graphic>
          <a:graphicData uri="http://schemas.openxmlformats.org/presentationml/2006/ole">
            <mc:AlternateContent xmlns:mc="http://schemas.openxmlformats.org/markup-compatibility/2006">
              <mc:Choice xmlns:v="urn:schemas-microsoft-com:vml" Requires="v">
                <p:oleObj spid="_x0000_s30203" name="Equation" r:id="rId5" imgW="2260600" imgH="431800" progId="Equation.3">
                  <p:embed/>
                </p:oleObj>
              </mc:Choice>
              <mc:Fallback>
                <p:oleObj name="Equation" r:id="rId5" imgW="2260600" imgH="4318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028" y="4925167"/>
                        <a:ext cx="40163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35</a:t>
            </a:fld>
            <a:endParaRPr lang="en-US" altLang="zh-CN"/>
          </a:p>
        </p:txBody>
      </p:sp>
    </p:spTree>
    <p:extLst>
      <p:ext uri="{BB962C8B-B14F-4D97-AF65-F5344CB8AC3E}">
        <p14:creationId xmlns:p14="http://schemas.microsoft.com/office/powerpoint/2010/main" val="973523947"/>
      </p:ext>
    </p:ext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96629" y="790777"/>
            <a:ext cx="7772400" cy="533400"/>
          </a:xfrm>
        </p:spPr>
        <p:txBody>
          <a:bodyPr/>
          <a:lstStyle/>
          <a:p>
            <a:pPr eaLnBrk="1" hangingPunct="1"/>
            <a:r>
              <a:rPr lang="zh-CN" altLang="en-US" sz="5400" b="1" dirty="0">
                <a:solidFill>
                  <a:srgbClr val="002060"/>
                </a:solidFill>
                <a:latin typeface="大黑体" charset="-122"/>
                <a:ea typeface="大黑体" charset="-122"/>
              </a:rPr>
              <a:t>经验模型：室内模型概述</a:t>
            </a:r>
          </a:p>
        </p:txBody>
      </p:sp>
      <p:sp>
        <p:nvSpPr>
          <p:cNvPr id="47107" name="Rectangle 3"/>
          <p:cNvSpPr>
            <a:spLocks noGrp="1" noChangeArrowheads="1"/>
          </p:cNvSpPr>
          <p:nvPr>
            <p:ph type="body" sz="half" idx="1"/>
          </p:nvPr>
        </p:nvSpPr>
        <p:spPr>
          <a:xfrm>
            <a:off x="596629" y="1524405"/>
            <a:ext cx="4019550" cy="4648200"/>
          </a:xfrm>
        </p:spPr>
        <p:txBody>
          <a:bodyPr/>
          <a:lstStyle/>
          <a:p>
            <a:pPr eaLnBrk="1" hangingPunct="1">
              <a:buFontTx/>
              <a:buNone/>
            </a:pPr>
            <a:r>
              <a:rPr lang="zh-CN" altLang="en-US" sz="2400" b="1">
                <a:latin typeface="大黑体" charset="-122"/>
                <a:ea typeface="大黑体" charset="-122"/>
              </a:rPr>
              <a:t>一般说明</a:t>
            </a:r>
          </a:p>
          <a:p>
            <a:pPr eaLnBrk="1" hangingPunct="1">
              <a:buClr>
                <a:schemeClr val="tx1"/>
              </a:buClr>
              <a:buFont typeface="Monotype Sorts" pitchFamily="2" charset="2"/>
              <a:buChar char="l"/>
            </a:pPr>
            <a:r>
              <a:rPr lang="zh-CN" altLang="en-US" sz="2400" b="1">
                <a:latin typeface="大黑体" charset="-122"/>
                <a:ea typeface="大黑体" charset="-122"/>
              </a:rPr>
              <a:t>室内传播特点：更加严重的阻挡，更加严重的多径，更加严重的变化。</a:t>
            </a:r>
          </a:p>
          <a:p>
            <a:pPr eaLnBrk="1" hangingPunct="1">
              <a:buClr>
                <a:schemeClr val="tx1"/>
              </a:buClr>
              <a:buFont typeface="Monotype Sorts" pitchFamily="2" charset="2"/>
              <a:buChar char="l"/>
            </a:pPr>
            <a:r>
              <a:rPr lang="zh-CN" altLang="en-US" sz="2400" b="1">
                <a:latin typeface="大黑体" charset="-122"/>
                <a:ea typeface="大黑体" charset="-122"/>
              </a:rPr>
              <a:t>受到影响的因素很多，如：门窗是开还是关？天线放置的位置？人员的分布情况？</a:t>
            </a:r>
          </a:p>
          <a:p>
            <a:pPr eaLnBrk="1" hangingPunct="1">
              <a:buClr>
                <a:schemeClr val="tx1"/>
              </a:buClr>
              <a:buFont typeface="Monotype Sorts" pitchFamily="2" charset="2"/>
              <a:buChar char="l"/>
            </a:pPr>
            <a:r>
              <a:rPr lang="zh-CN" altLang="en-US" sz="2400" b="1">
                <a:latin typeface="大黑体" charset="-122"/>
                <a:ea typeface="大黑体" charset="-122"/>
              </a:rPr>
              <a:t>室内传播的信号预测要比室外传播复杂得多。</a:t>
            </a:r>
          </a:p>
          <a:p>
            <a:pPr eaLnBrk="1" hangingPunct="1">
              <a:buClr>
                <a:schemeClr val="tx1"/>
              </a:buClr>
              <a:buFont typeface="Monotype Sorts" pitchFamily="2" charset="2"/>
              <a:buChar char="l"/>
            </a:pPr>
            <a:endParaRPr lang="en-US" altLang="zh-CN" sz="2400" b="1">
              <a:latin typeface="大黑体" charset="-122"/>
              <a:ea typeface="大黑体" charset="-122"/>
            </a:endParaRPr>
          </a:p>
        </p:txBody>
      </p:sp>
      <p:sp>
        <p:nvSpPr>
          <p:cNvPr id="47108" name="Rectangle 4"/>
          <p:cNvSpPr>
            <a:spLocks noChangeArrowheads="1"/>
          </p:cNvSpPr>
          <p:nvPr/>
        </p:nvSpPr>
        <p:spPr bwMode="auto">
          <a:xfrm>
            <a:off x="5092429" y="1524405"/>
            <a:ext cx="4019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模型分类</a:t>
            </a:r>
          </a:p>
          <a:p>
            <a:pPr algn="l">
              <a:buFont typeface="Monotype Sorts" pitchFamily="2" charset="2"/>
              <a:buChar char="l"/>
            </a:pPr>
            <a:r>
              <a:rPr lang="zh-CN" altLang="en-US" sz="2400" b="1" dirty="0">
                <a:latin typeface="大黑体" charset="-122"/>
                <a:ea typeface="大黑体" charset="-122"/>
              </a:rPr>
              <a:t>室外向室内穿透损耗</a:t>
            </a:r>
          </a:p>
          <a:p>
            <a:pPr algn="l">
              <a:buFont typeface="Monotype Sorts" pitchFamily="2" charset="2"/>
              <a:buChar char="l"/>
            </a:pPr>
            <a:r>
              <a:rPr lang="zh-CN" altLang="en-US" sz="2400" b="1" dirty="0">
                <a:latin typeface="大黑体" charset="-122"/>
                <a:ea typeface="大黑体" charset="-122"/>
              </a:rPr>
              <a:t>同楼层的分隔损耗</a:t>
            </a:r>
          </a:p>
          <a:p>
            <a:pPr algn="l">
              <a:buFont typeface="Monotype Sorts" pitchFamily="2" charset="2"/>
              <a:buChar char="l"/>
            </a:pPr>
            <a:r>
              <a:rPr lang="zh-CN" altLang="en-US" sz="2400" b="1" dirty="0">
                <a:latin typeface="大黑体" charset="-122"/>
                <a:ea typeface="大黑体" charset="-122"/>
              </a:rPr>
              <a:t>楼层间的分隔损耗</a:t>
            </a:r>
          </a:p>
          <a:p>
            <a:pPr algn="l">
              <a:buFont typeface="Monotype Sorts" pitchFamily="2" charset="2"/>
              <a:buChar char="l"/>
            </a:pPr>
            <a:r>
              <a:rPr lang="zh-CN" altLang="en-US" sz="2400" b="1" dirty="0">
                <a:latin typeface="大黑体" charset="-122"/>
                <a:ea typeface="大黑体" charset="-122"/>
              </a:rPr>
              <a:t>同一室内无障碍物损耗</a:t>
            </a:r>
          </a:p>
          <a:p>
            <a:pPr algn="l">
              <a:buFont typeface="Monotype Sorts" pitchFamily="2" charset="2"/>
              <a:buChar char="l"/>
            </a:pPr>
            <a:r>
              <a:rPr lang="zh-CN" altLang="en-US" sz="2400" b="1" dirty="0">
                <a:latin typeface="大黑体" charset="-122"/>
                <a:ea typeface="大黑体" charset="-122"/>
              </a:rPr>
              <a:t>同一室内有障碍物损耗</a:t>
            </a:r>
          </a:p>
          <a:p>
            <a:pPr algn="l">
              <a:buFont typeface="Monotype Sorts" pitchFamily="2" charset="2"/>
              <a:buChar char="l"/>
            </a:pPr>
            <a:r>
              <a:rPr lang="zh-CN" altLang="en-US" sz="2400" b="1" dirty="0">
                <a:latin typeface="大黑体" charset="-122"/>
                <a:ea typeface="大黑体" charset="-122"/>
              </a:rPr>
              <a:t>其他特定环境的损耗，如：隧道等。 </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36</a:t>
            </a:fld>
            <a:endParaRPr lang="en-US" altLang="zh-CN"/>
          </a:p>
        </p:txBody>
      </p:sp>
    </p:spTree>
    <p:extLst>
      <p:ext uri="{BB962C8B-B14F-4D97-AF65-F5344CB8AC3E}">
        <p14:creationId xmlns:p14="http://schemas.microsoft.com/office/powerpoint/2010/main" val="1386604143"/>
      </p:ext>
    </p:extLst>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614800" y="519485"/>
            <a:ext cx="7772400" cy="533400"/>
          </a:xfrm>
        </p:spPr>
        <p:txBody>
          <a:bodyPr/>
          <a:lstStyle/>
          <a:p>
            <a:pPr eaLnBrk="1" hangingPunct="1"/>
            <a:r>
              <a:rPr lang="zh-CN" altLang="en-US" b="1" dirty="0">
                <a:solidFill>
                  <a:srgbClr val="002060"/>
                </a:solidFill>
                <a:latin typeface="大黑体" charset="-122"/>
                <a:ea typeface="大黑体" charset="-122"/>
              </a:rPr>
              <a:t>经验模型：室内穿透损耗模型</a:t>
            </a:r>
          </a:p>
        </p:txBody>
      </p:sp>
      <p:sp>
        <p:nvSpPr>
          <p:cNvPr id="14341" name="Rectangle 9"/>
          <p:cNvSpPr>
            <a:spLocks noChangeArrowheads="1"/>
          </p:cNvSpPr>
          <p:nvPr/>
        </p:nvSpPr>
        <p:spPr bwMode="auto">
          <a:xfrm>
            <a:off x="3748525" y="1097335"/>
            <a:ext cx="571500"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2" name="Rectangle 10"/>
          <p:cNvSpPr>
            <a:spLocks noChangeArrowheads="1"/>
          </p:cNvSpPr>
          <p:nvPr/>
        </p:nvSpPr>
        <p:spPr bwMode="auto">
          <a:xfrm>
            <a:off x="1449825" y="5047035"/>
            <a:ext cx="496888"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3" name="Rectangle 11"/>
          <p:cNvSpPr>
            <a:spLocks noChangeArrowheads="1"/>
          </p:cNvSpPr>
          <p:nvPr/>
        </p:nvSpPr>
        <p:spPr bwMode="auto">
          <a:xfrm>
            <a:off x="5507475" y="5008935"/>
            <a:ext cx="66675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8" name="Object 12"/>
          <p:cNvGraphicFramePr>
            <a:graphicFrameLocks noChangeAspect="1"/>
          </p:cNvGraphicFramePr>
          <p:nvPr>
            <p:extLst>
              <p:ext uri="{D42A27DB-BD31-4B8C-83A1-F6EECF244321}">
                <p14:modId xmlns:p14="http://schemas.microsoft.com/office/powerpoint/2010/main" val="3236569394"/>
              </p:ext>
            </p:extLst>
          </p:nvPr>
        </p:nvGraphicFramePr>
        <p:xfrm>
          <a:off x="614800" y="1819648"/>
          <a:ext cx="3892550" cy="2974975"/>
        </p:xfrm>
        <a:graphic>
          <a:graphicData uri="http://schemas.openxmlformats.org/presentationml/2006/ole">
            <mc:AlternateContent xmlns:mc="http://schemas.openxmlformats.org/markup-compatibility/2006">
              <mc:Choice xmlns:v="urn:schemas-microsoft-com:vml" Requires="v">
                <p:oleObj spid="_x0000_s31226" r:id="rId3" imgW="6227369" imgH="4755794" progId="">
                  <p:embed/>
                </p:oleObj>
              </mc:Choice>
              <mc:Fallback>
                <p:oleObj r:id="rId3" imgW="6227369" imgH="4755794" progId="">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00" y="1819648"/>
                        <a:ext cx="3892550"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Rectangle 14"/>
          <p:cNvSpPr>
            <a:spLocks noChangeArrowheads="1"/>
          </p:cNvSpPr>
          <p:nvPr/>
        </p:nvSpPr>
        <p:spPr bwMode="auto">
          <a:xfrm>
            <a:off x="910075" y="4975598"/>
            <a:ext cx="347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en-US" altLang="zh-CN" sz="1400"/>
              <a:t> </a:t>
            </a:r>
            <a:r>
              <a:rPr lang="zh-CN" altLang="en-US" sz="1400">
                <a:latin typeface="宋体" panose="02010600030101010101" pitchFamily="2" charset="-122"/>
              </a:rPr>
              <a:t>通过墙壁（砖墙或石墙）的附加损耗</a:t>
            </a:r>
            <a:r>
              <a:rPr lang="zh-CN" altLang="en-US" sz="1400"/>
              <a:t> </a:t>
            </a:r>
            <a:endParaRPr lang="zh-CN" altLang="en-US" sz="1400">
              <a:ea typeface="仿宋_GB2312" pitchFamily="49" charset="-122"/>
            </a:endParaRPr>
          </a:p>
        </p:txBody>
      </p:sp>
      <p:sp>
        <p:nvSpPr>
          <p:cNvPr id="14346" name="Rectangle 16"/>
          <p:cNvSpPr>
            <a:spLocks noChangeArrowheads="1"/>
          </p:cNvSpPr>
          <p:nvPr/>
        </p:nvSpPr>
        <p:spPr bwMode="auto">
          <a:xfrm>
            <a:off x="2573775" y="192283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9" name="Object 15"/>
          <p:cNvGraphicFramePr>
            <a:graphicFrameLocks noChangeAspect="1"/>
          </p:cNvGraphicFramePr>
          <p:nvPr>
            <p:extLst>
              <p:ext uri="{D42A27DB-BD31-4B8C-83A1-F6EECF244321}">
                <p14:modId xmlns:p14="http://schemas.microsoft.com/office/powerpoint/2010/main" val="1130045463"/>
              </p:ext>
            </p:extLst>
          </p:nvPr>
        </p:nvGraphicFramePr>
        <p:xfrm>
          <a:off x="4568031" y="2068885"/>
          <a:ext cx="3970338" cy="2743200"/>
        </p:xfrm>
        <a:graphic>
          <a:graphicData uri="http://schemas.openxmlformats.org/presentationml/2006/ole">
            <mc:AlternateContent xmlns:mc="http://schemas.openxmlformats.org/markup-compatibility/2006">
              <mc:Choice xmlns:v="urn:schemas-microsoft-com:vml" Requires="v">
                <p:oleObj spid="_x0000_s31227" r:id="rId5" imgW="4186823" imgH="2890765" progId="">
                  <p:embed/>
                </p:oleObj>
              </mc:Choice>
              <mc:Fallback>
                <p:oleObj r:id="rId5" imgW="4186823" imgH="2890765" progId="">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8031" y="2068885"/>
                        <a:ext cx="3970338"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Rectangle 17"/>
          <p:cNvSpPr>
            <a:spLocks noChangeArrowheads="1"/>
          </p:cNvSpPr>
          <p:nvPr/>
        </p:nvSpPr>
        <p:spPr bwMode="auto">
          <a:xfrm>
            <a:off x="5609075" y="4958135"/>
            <a:ext cx="241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400">
                <a:solidFill>
                  <a:srgbClr val="000000"/>
                </a:solidFill>
              </a:rPr>
              <a:t>大厦损耗的实测分布</a:t>
            </a:r>
            <a:r>
              <a:rPr lang="zh-CN" altLang="en-US" sz="900"/>
              <a:t> </a:t>
            </a:r>
            <a:endParaRPr lang="zh-CN" altLang="en-US" sz="240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37</a:t>
            </a:fld>
            <a:endParaRPr lang="en-US" altLang="zh-CN"/>
          </a:p>
        </p:txBody>
      </p:sp>
    </p:spTree>
    <p:extLst>
      <p:ext uri="{BB962C8B-B14F-4D97-AF65-F5344CB8AC3E}">
        <p14:creationId xmlns:p14="http://schemas.microsoft.com/office/powerpoint/2010/main" val="1090693411"/>
      </p:ext>
    </p:ext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635541" y="0"/>
            <a:ext cx="7988300" cy="1382543"/>
          </a:xfrm>
        </p:spPr>
        <p:txBody>
          <a:bodyPr/>
          <a:lstStyle/>
          <a:p>
            <a:pPr eaLnBrk="1" hangingPunct="1"/>
            <a:r>
              <a:rPr lang="zh-CN" altLang="en-US" b="1" dirty="0">
                <a:solidFill>
                  <a:srgbClr val="002060"/>
                </a:solidFill>
                <a:latin typeface="大黑体" charset="-122"/>
                <a:ea typeface="大黑体" charset="-122"/>
              </a:rPr>
              <a:t>经验模型：</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室内对数距离路径损耗模型</a:t>
            </a:r>
          </a:p>
        </p:txBody>
      </p:sp>
      <p:sp>
        <p:nvSpPr>
          <p:cNvPr id="15365" name="Rectangle 3"/>
          <p:cNvSpPr>
            <a:spLocks noGrp="1" noChangeArrowheads="1"/>
          </p:cNvSpPr>
          <p:nvPr>
            <p:ph type="body" sz="half" idx="1"/>
          </p:nvPr>
        </p:nvSpPr>
        <p:spPr>
          <a:xfrm>
            <a:off x="635541" y="1543860"/>
            <a:ext cx="8458200" cy="4648200"/>
          </a:xfrm>
        </p:spPr>
        <p:txBody>
          <a:bodyPr/>
          <a:lstStyle/>
          <a:p>
            <a:pPr eaLnBrk="1" hangingPunct="1">
              <a:buClr>
                <a:schemeClr val="tx1"/>
              </a:buClr>
              <a:buFont typeface="Monotype Sorts" pitchFamily="2" charset="2"/>
              <a:buChar char="l"/>
            </a:pPr>
            <a:r>
              <a:rPr lang="zh-CN" altLang="en-US" sz="2400" b="1">
                <a:latin typeface="大黑体" charset="-122"/>
                <a:ea typeface="大黑体" charset="-122"/>
              </a:rPr>
              <a:t>路径损耗公式：</a:t>
            </a:r>
          </a:p>
          <a:p>
            <a:pPr eaLnBrk="1" hangingPunct="1">
              <a:buClr>
                <a:schemeClr val="tx1"/>
              </a:buClr>
              <a:buFont typeface="Monotype Sorts" pitchFamily="2" charset="2"/>
              <a:buChar char="l"/>
            </a:pPr>
            <a:endParaRPr lang="zh-CN" altLang="en-US" sz="2400" b="1">
              <a:latin typeface="大黑体" charset="-122"/>
              <a:ea typeface="大黑体" charset="-122"/>
            </a:endParaRPr>
          </a:p>
          <a:p>
            <a:pPr eaLnBrk="1" hangingPunct="1">
              <a:buClr>
                <a:schemeClr val="tx1"/>
              </a:buClr>
              <a:buFont typeface="Monotype Sorts" pitchFamily="2" charset="2"/>
              <a:buChar char="l"/>
            </a:pPr>
            <a:endParaRPr lang="zh-CN" altLang="en-US" sz="2400" b="1">
              <a:latin typeface="大黑体" charset="-122"/>
              <a:ea typeface="大黑体" charset="-122"/>
            </a:endParaRPr>
          </a:p>
          <a:p>
            <a:pPr eaLnBrk="1" hangingPunct="1">
              <a:buClr>
                <a:schemeClr val="tx1"/>
              </a:buClr>
              <a:buFont typeface="Monotype Sorts" pitchFamily="2" charset="2"/>
              <a:buChar char="l"/>
            </a:pPr>
            <a:r>
              <a:rPr lang="zh-CN" altLang="en-US" sz="2400" b="1">
                <a:latin typeface="大黑体" charset="-122"/>
                <a:ea typeface="大黑体" charset="-122"/>
              </a:rPr>
              <a:t>式中，</a:t>
            </a:r>
            <a:r>
              <a:rPr lang="en-US" altLang="zh-CN" sz="2400" b="1">
                <a:latin typeface="大黑体" charset="-122"/>
                <a:ea typeface="大黑体" charset="-122"/>
              </a:rPr>
              <a:t>L(d)</a:t>
            </a:r>
            <a:r>
              <a:rPr lang="zh-CN" altLang="en-US" sz="2400" b="1">
                <a:latin typeface="大黑体" charset="-122"/>
                <a:ea typeface="大黑体" charset="-122"/>
              </a:rPr>
              <a:t>为平均路径损耗</a:t>
            </a:r>
            <a:r>
              <a:rPr lang="en-US" altLang="zh-CN" sz="2400" b="1">
                <a:latin typeface="大黑体" charset="-122"/>
                <a:ea typeface="大黑体" charset="-122"/>
              </a:rPr>
              <a:t>(dB)</a:t>
            </a:r>
            <a:r>
              <a:rPr lang="zh-CN" altLang="en-US" sz="2400" b="1">
                <a:latin typeface="大黑体" charset="-122"/>
                <a:ea typeface="大黑体" charset="-122"/>
              </a:rPr>
              <a:t>；</a:t>
            </a:r>
            <a:r>
              <a:rPr lang="en-US" altLang="zh-CN" sz="2400" b="1">
                <a:latin typeface="大黑体" charset="-122"/>
                <a:ea typeface="大黑体" charset="-122"/>
              </a:rPr>
              <a:t>d</a:t>
            </a:r>
            <a:r>
              <a:rPr lang="zh-CN" altLang="en-US" sz="2400" b="1">
                <a:latin typeface="大黑体" charset="-122"/>
                <a:ea typeface="大黑体" charset="-122"/>
              </a:rPr>
              <a:t>为收发之间的距离；</a:t>
            </a:r>
            <a:r>
              <a:rPr lang="en-US" altLang="zh-CN" sz="2400" b="1">
                <a:latin typeface="大黑体" charset="-122"/>
                <a:ea typeface="大黑体" charset="-122"/>
              </a:rPr>
              <a:t>d</a:t>
            </a:r>
            <a:r>
              <a:rPr lang="en-US" altLang="zh-CN" sz="2400" b="1" baseline="-25000">
                <a:latin typeface="大黑体" charset="-122"/>
                <a:ea typeface="大黑体" charset="-122"/>
              </a:rPr>
              <a:t>0</a:t>
            </a:r>
            <a:r>
              <a:rPr lang="zh-CN" altLang="en-US" sz="2400" b="1">
                <a:latin typeface="大黑体" charset="-122"/>
                <a:ea typeface="大黑体" charset="-122"/>
              </a:rPr>
              <a:t>为参考距离；</a:t>
            </a:r>
            <a:r>
              <a:rPr lang="en-US" altLang="zh-CN" sz="2400" b="1">
                <a:latin typeface="大黑体" charset="-122"/>
                <a:ea typeface="大黑体" charset="-122"/>
              </a:rPr>
              <a:t>n</a:t>
            </a:r>
            <a:r>
              <a:rPr lang="zh-CN" altLang="en-US" sz="2400" b="1">
                <a:latin typeface="大黑体" charset="-122"/>
                <a:ea typeface="大黑体" charset="-122"/>
              </a:rPr>
              <a:t>为平均路径损耗指数，其值和周围环境及建筑物类型有关； 为正态随机变量，均值为</a:t>
            </a:r>
            <a:r>
              <a:rPr lang="en-US" altLang="zh-CN" sz="2400" b="1">
                <a:latin typeface="大黑体" charset="-122"/>
                <a:ea typeface="大黑体" charset="-122"/>
              </a:rPr>
              <a:t>0</a:t>
            </a:r>
            <a:r>
              <a:rPr lang="zh-CN" altLang="en-US" sz="2400" b="1">
                <a:latin typeface="大黑体" charset="-122"/>
                <a:ea typeface="大黑体" charset="-122"/>
              </a:rPr>
              <a:t>，标准差为</a:t>
            </a:r>
            <a:r>
              <a:rPr lang="zh-CN" altLang="en-US" sz="2400" b="1">
                <a:latin typeface="大黑体" charset="-122"/>
                <a:ea typeface="大黑体" charset="-122"/>
                <a:sym typeface="Symbol" panose="05050102010706020507" pitchFamily="18" charset="2"/>
              </a:rPr>
              <a:t></a:t>
            </a:r>
            <a:r>
              <a:rPr lang="zh-CN" altLang="en-US" sz="2400" b="1">
                <a:latin typeface="大黑体" charset="-122"/>
                <a:ea typeface="大黑体" charset="-122"/>
              </a:rPr>
              <a:t>，代表环境地物的影响。</a:t>
            </a:r>
          </a:p>
          <a:p>
            <a:pPr eaLnBrk="1" hangingPunct="1">
              <a:buClr>
                <a:schemeClr val="tx1"/>
              </a:buClr>
              <a:buFont typeface="Monotype Sorts" pitchFamily="2" charset="2"/>
              <a:buChar char="l"/>
            </a:pPr>
            <a:r>
              <a:rPr lang="zh-CN" altLang="en-US" sz="2400" b="1">
                <a:latin typeface="大黑体" charset="-122"/>
                <a:ea typeface="大黑体" charset="-122"/>
              </a:rPr>
              <a:t>此模型比较简单实用，已经被广泛用于室内环境及室外微蜂窝小区环境。</a:t>
            </a:r>
          </a:p>
        </p:txBody>
      </p:sp>
      <p:graphicFrame>
        <p:nvGraphicFramePr>
          <p:cNvPr id="15362" name="Object 4"/>
          <p:cNvGraphicFramePr>
            <a:graphicFrameLocks noChangeAspect="1"/>
          </p:cNvGraphicFramePr>
          <p:nvPr>
            <p:extLst>
              <p:ext uri="{D42A27DB-BD31-4B8C-83A1-F6EECF244321}">
                <p14:modId xmlns:p14="http://schemas.microsoft.com/office/powerpoint/2010/main" val="4265796599"/>
              </p:ext>
            </p:extLst>
          </p:nvPr>
        </p:nvGraphicFramePr>
        <p:xfrm>
          <a:off x="2592557" y="1993730"/>
          <a:ext cx="3765550" cy="949325"/>
        </p:xfrm>
        <a:graphic>
          <a:graphicData uri="http://schemas.openxmlformats.org/presentationml/2006/ole">
            <mc:AlternateContent xmlns:mc="http://schemas.openxmlformats.org/markup-compatibility/2006">
              <mc:Choice xmlns:v="urn:schemas-microsoft-com:vml" Requires="v">
                <p:oleObj spid="_x0000_s32250" name="Equation" r:id="rId3" imgW="1916868" imgH="482391" progId="Equation.3">
                  <p:embed/>
                </p:oleObj>
              </mc:Choice>
              <mc:Fallback>
                <p:oleObj name="Equation" r:id="rId3" imgW="1916868" imgH="482391"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557" y="1993730"/>
                        <a:ext cx="37655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7"/>
          <p:cNvGraphicFramePr>
            <a:graphicFrameLocks noChangeAspect="1"/>
          </p:cNvGraphicFramePr>
          <p:nvPr>
            <p:extLst>
              <p:ext uri="{D42A27DB-BD31-4B8C-83A1-F6EECF244321}">
                <p14:modId xmlns:p14="http://schemas.microsoft.com/office/powerpoint/2010/main" val="3627994216"/>
              </p:ext>
            </p:extLst>
          </p:nvPr>
        </p:nvGraphicFramePr>
        <p:xfrm>
          <a:off x="3016791" y="3696510"/>
          <a:ext cx="323850" cy="323850"/>
        </p:xfrm>
        <a:graphic>
          <a:graphicData uri="http://schemas.openxmlformats.org/presentationml/2006/ole">
            <mc:AlternateContent xmlns:mc="http://schemas.openxmlformats.org/markup-compatibility/2006">
              <mc:Choice xmlns:v="urn:schemas-microsoft-com:vml" Requires="v">
                <p:oleObj spid="_x0000_s32251" name="Equation" r:id="rId5" imgW="228600" imgH="228600" progId="Equation.3">
                  <p:embed/>
                </p:oleObj>
              </mc:Choice>
              <mc:Fallback>
                <p:oleObj name="Equation" r:id="rId5" imgW="228600" imgH="228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791" y="3696510"/>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38</a:t>
            </a:fld>
            <a:endParaRPr lang="en-US" altLang="zh-CN"/>
          </a:p>
        </p:txBody>
      </p:sp>
    </p:spTree>
    <p:extLst>
      <p:ext uri="{BB962C8B-B14F-4D97-AF65-F5344CB8AC3E}">
        <p14:creationId xmlns:p14="http://schemas.microsoft.com/office/powerpoint/2010/main" val="44812088"/>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27651" name="Rectangle 8"/>
          <p:cNvSpPr>
            <a:spLocks noGrp="1" noChangeArrowheads="1"/>
          </p:cNvSpPr>
          <p:nvPr>
            <p:ph idx="1"/>
          </p:nvPr>
        </p:nvSpPr>
        <p:spPr>
          <a:xfrm>
            <a:off x="838200" y="1704975"/>
            <a:ext cx="7772400" cy="4114800"/>
          </a:xfrm>
        </p:spPr>
        <p:txBody>
          <a:bodyPr/>
          <a:lstStyle/>
          <a:p>
            <a:pPr algn="l" eaLnBrk="1" hangingPunct="1">
              <a:lnSpc>
                <a:spcPct val="150000"/>
              </a:lnSpc>
              <a:buClr>
                <a:schemeClr val="tx1"/>
              </a:buClr>
              <a:buFont typeface="Wingdings" panose="05000000000000000000" pitchFamily="2" charset="2"/>
              <a:buChar char="l"/>
            </a:pPr>
            <a:r>
              <a:rPr lang="en-US" altLang="zh-CN" b="1" dirty="0">
                <a:ea typeface="大黑体" charset="-122"/>
              </a:rPr>
              <a:t> </a:t>
            </a:r>
            <a:r>
              <a:rPr lang="zh-CN" altLang="en-US" b="1" dirty="0">
                <a:ea typeface="大黑体" charset="-122"/>
              </a:rPr>
              <a:t>地面视距传播</a:t>
            </a:r>
          </a:p>
          <a:p>
            <a:pPr algn="l" eaLnBrk="1" hangingPunct="1">
              <a:lnSpc>
                <a:spcPct val="150000"/>
              </a:lnSpc>
              <a:buClr>
                <a:schemeClr val="tx1"/>
              </a:buClr>
              <a:buFont typeface="Wingdings" panose="05000000000000000000" pitchFamily="2" charset="2"/>
              <a:buChar char="l"/>
            </a:pPr>
            <a:r>
              <a:rPr lang="zh-CN" altLang="en-US" b="1" dirty="0">
                <a:ea typeface="大黑体" charset="-122"/>
              </a:rPr>
              <a:t> 地面超视距传播</a:t>
            </a:r>
          </a:p>
          <a:p>
            <a:pPr algn="l" eaLnBrk="1" hangingPunct="1">
              <a:lnSpc>
                <a:spcPct val="150000"/>
              </a:lnSpc>
              <a:buClr>
                <a:schemeClr val="tx1"/>
              </a:buClr>
              <a:buFont typeface="Wingdings" panose="05000000000000000000" pitchFamily="2" charset="2"/>
              <a:buChar char="l"/>
            </a:pPr>
            <a:r>
              <a:rPr lang="zh-CN" altLang="en-US" b="1" dirty="0">
                <a:ea typeface="大黑体" charset="-122"/>
              </a:rPr>
              <a:t> 移动传播</a:t>
            </a:r>
          </a:p>
          <a:p>
            <a:pPr lvl="1" eaLnBrk="1" hangingPunct="1">
              <a:lnSpc>
                <a:spcPct val="150000"/>
              </a:lnSpc>
              <a:buFont typeface="Wingdings" panose="05000000000000000000" pitchFamily="2" charset="2"/>
              <a:buChar char="l"/>
            </a:pPr>
            <a:r>
              <a:rPr lang="zh-CN" altLang="en-US" b="1" dirty="0">
                <a:ea typeface="大黑体" charset="-122"/>
              </a:rPr>
              <a:t> </a:t>
            </a:r>
            <a:r>
              <a:rPr lang="zh-CN" altLang="en-US" sz="3200" b="1" dirty="0">
                <a:ea typeface="大黑体" charset="-122"/>
              </a:rPr>
              <a:t>移动传播的大尺度模型</a:t>
            </a:r>
          </a:p>
          <a:p>
            <a:pPr lvl="1" eaLnBrk="1" hangingPunct="1">
              <a:lnSpc>
                <a:spcPct val="150000"/>
              </a:lnSpc>
              <a:buFont typeface="Wingdings" panose="05000000000000000000" pitchFamily="2" charset="2"/>
              <a:buChar char="l"/>
            </a:pPr>
            <a:r>
              <a:rPr lang="zh-CN" altLang="en-US" sz="3200" b="1" dirty="0">
                <a:ea typeface="大黑体" charset="-122"/>
              </a:rPr>
              <a:t> 移动传播的小尺度模型</a:t>
            </a:r>
          </a:p>
        </p:txBody>
      </p:sp>
      <p:sp>
        <p:nvSpPr>
          <p:cNvPr id="4" name="灯片编号占位符 3"/>
          <p:cNvSpPr>
            <a:spLocks noGrp="1"/>
          </p:cNvSpPr>
          <p:nvPr>
            <p:ph type="sldNum" sz="quarter" idx="12"/>
          </p:nvPr>
        </p:nvSpPr>
        <p:spPr/>
        <p:txBody>
          <a:bodyPr/>
          <a:lstStyle/>
          <a:p>
            <a:pPr>
              <a:defRPr/>
            </a:pPr>
            <a:fld id="{4057644D-785C-4C3A-8C09-F3C91A6224FB}" type="slidenum">
              <a:rPr lang="zh-CN" altLang="en-GB" smtClean="0"/>
              <a:pPr>
                <a:defRPr/>
              </a:pPr>
              <a:t>3</a:t>
            </a:fld>
            <a:endParaRPr lang="en-GB" altLang="zh-CN"/>
          </a:p>
        </p:txBody>
      </p:sp>
    </p:spTree>
    <p:extLst>
      <p:ext uri="{BB962C8B-B14F-4D97-AF65-F5344CB8AC3E}">
        <p14:creationId xmlns:p14="http://schemas.microsoft.com/office/powerpoint/2010/main" val="353685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84200" y="820993"/>
            <a:ext cx="8210550" cy="533400"/>
          </a:xfrm>
        </p:spPr>
        <p:txBody>
          <a:bodyPr/>
          <a:lstStyle/>
          <a:p>
            <a:pPr eaLnBrk="1" hangingPunct="1"/>
            <a:r>
              <a:rPr lang="zh-CN" altLang="en-US" b="1" dirty="0">
                <a:solidFill>
                  <a:srgbClr val="002060"/>
                </a:solidFill>
                <a:latin typeface="大黑体" charset="-122"/>
                <a:ea typeface="大黑体" charset="-122"/>
              </a:rPr>
              <a:t>室内对数距离路径损耗模型（续）</a:t>
            </a:r>
          </a:p>
        </p:txBody>
      </p:sp>
      <p:sp>
        <p:nvSpPr>
          <p:cNvPr id="48131" name="Rectangle 5"/>
          <p:cNvSpPr>
            <a:spLocks noChangeArrowheads="1"/>
          </p:cNvSpPr>
          <p:nvPr/>
        </p:nvSpPr>
        <p:spPr bwMode="auto">
          <a:xfrm>
            <a:off x="3543300" y="2812511"/>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8132" name="Rectangle 8"/>
          <p:cNvSpPr>
            <a:spLocks noChangeArrowheads="1"/>
          </p:cNvSpPr>
          <p:nvPr/>
        </p:nvSpPr>
        <p:spPr bwMode="auto">
          <a:xfrm>
            <a:off x="3390900" y="1688561"/>
            <a:ext cx="514350"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8133" name="Rectangle 374"/>
          <p:cNvSpPr>
            <a:spLocks noChangeArrowheads="1"/>
          </p:cNvSpPr>
          <p:nvPr/>
        </p:nvSpPr>
        <p:spPr bwMode="auto">
          <a:xfrm>
            <a:off x="3073400" y="1567911"/>
            <a:ext cx="323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600" b="1" dirty="0"/>
              <a:t>室内对数距离路径损耗模型参数</a:t>
            </a:r>
            <a:endParaRPr lang="zh-CN" altLang="en-US" sz="1600" dirty="0">
              <a:ea typeface="仿宋_GB2312" pitchFamily="49" charset="-122"/>
            </a:endParaRPr>
          </a:p>
        </p:txBody>
      </p:sp>
      <p:graphicFrame>
        <p:nvGraphicFramePr>
          <p:cNvPr id="336611" name="Group 739"/>
          <p:cNvGraphicFramePr>
            <a:graphicFrameLocks noGrp="1"/>
          </p:cNvGraphicFramePr>
          <p:nvPr>
            <p:extLst>
              <p:ext uri="{D42A27DB-BD31-4B8C-83A1-F6EECF244321}">
                <p14:modId xmlns:p14="http://schemas.microsoft.com/office/powerpoint/2010/main" val="3414907780"/>
              </p:ext>
            </p:extLst>
          </p:nvPr>
        </p:nvGraphicFramePr>
        <p:xfrm>
          <a:off x="1828800" y="1927594"/>
          <a:ext cx="5676900" cy="4325941"/>
        </p:xfrm>
        <a:graphic>
          <a:graphicData uri="http://schemas.openxmlformats.org/drawingml/2006/table">
            <a:tbl>
              <a:tblPr/>
              <a:tblGrid>
                <a:gridCol w="1419225">
                  <a:extLst>
                    <a:ext uri="{9D8B030D-6E8A-4147-A177-3AD203B41FA5}">
                      <a16:colId xmlns:a16="http://schemas.microsoft.com/office/drawing/2014/main" val="20000"/>
                    </a:ext>
                  </a:extLst>
                </a:gridCol>
                <a:gridCol w="1419225">
                  <a:extLst>
                    <a:ext uri="{9D8B030D-6E8A-4147-A177-3AD203B41FA5}">
                      <a16:colId xmlns:a16="http://schemas.microsoft.com/office/drawing/2014/main" val="20001"/>
                    </a:ext>
                  </a:extLst>
                </a:gridCol>
                <a:gridCol w="1419225">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tblGrid>
              <a:tr h="6905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建筑物</a:t>
                      </a:r>
                      <a:endParaRPr kumimoji="1" lang="zh-CN" altLang="en-US" sz="1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频率（</a:t>
                      </a:r>
                      <a:r>
                        <a:rPr kumimoji="1"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MHz</a:t>
                      </a: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zh-CN" altLang="en-US" sz="1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n</a:t>
                      </a:r>
                      <a:endParaRPr kumimoji="1" lang="en-US" altLang="zh-CN" sz="1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a:t>
                      </a:r>
                      <a:r>
                        <a:rPr kumimoji="1"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dB</a:t>
                      </a:r>
                      <a:r>
                        <a:rPr kumimoji="1"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零售商店</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914</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2.2</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8.7</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蔬菜店</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914</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5.2</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办公室（硬分隔）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1500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办公室（软分隔）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2.4</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办公室（软分隔）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87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工厂（收发天线视线方向上没有障碍物）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纸张</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谷物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金属</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87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工厂（收发天线视线方向上有障碍物）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1"/>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9.7</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金属</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3.3</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室内走廊</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39</a:t>
            </a:fld>
            <a:endParaRPr lang="en-US" altLang="zh-CN"/>
          </a:p>
        </p:txBody>
      </p:sp>
    </p:spTree>
    <p:extLst>
      <p:ext uri="{BB962C8B-B14F-4D97-AF65-F5344CB8AC3E}">
        <p14:creationId xmlns:p14="http://schemas.microsoft.com/office/powerpoint/2010/main" val="488008604"/>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685800" y="818946"/>
            <a:ext cx="7772400" cy="533400"/>
          </a:xfrm>
        </p:spPr>
        <p:txBody>
          <a:bodyPr/>
          <a:lstStyle/>
          <a:p>
            <a:pPr eaLnBrk="1" hangingPunct="1"/>
            <a:r>
              <a:rPr lang="zh-CN" altLang="en-US" b="1" dirty="0">
                <a:solidFill>
                  <a:srgbClr val="002060"/>
                </a:solidFill>
                <a:latin typeface="大黑体" charset="-122"/>
                <a:ea typeface="大黑体" charset="-122"/>
              </a:rPr>
              <a:t>经验模型：室内衰减因子模型</a:t>
            </a:r>
          </a:p>
        </p:txBody>
      </p:sp>
      <p:sp>
        <p:nvSpPr>
          <p:cNvPr id="16389" name="Rectangle 3"/>
          <p:cNvSpPr>
            <a:spLocks noGrp="1" noChangeArrowheads="1"/>
          </p:cNvSpPr>
          <p:nvPr>
            <p:ph type="body" sz="half" idx="1"/>
          </p:nvPr>
        </p:nvSpPr>
        <p:spPr>
          <a:xfrm>
            <a:off x="614462" y="1512650"/>
            <a:ext cx="8179342" cy="4648200"/>
          </a:xfrm>
        </p:spPr>
        <p:txBody>
          <a:bodyPr/>
          <a:lstStyle/>
          <a:p>
            <a:pPr eaLnBrk="1" hangingPunct="1">
              <a:buClr>
                <a:schemeClr val="tx1"/>
              </a:buClr>
              <a:buFont typeface="Monotype Sorts" pitchFamily="2" charset="2"/>
              <a:buChar char="l"/>
            </a:pPr>
            <a:r>
              <a:rPr lang="zh-CN" altLang="en-US" sz="2400" b="1" dirty="0">
                <a:latin typeface="大黑体" charset="-122"/>
                <a:ea typeface="大黑体" charset="-122"/>
              </a:rPr>
              <a:t>这是一个经验模型，灵活性强，精度高。路径损耗公式：</a:t>
            </a:r>
          </a:p>
          <a:p>
            <a:pPr eaLnBrk="1" hangingPunct="1">
              <a:buClr>
                <a:schemeClr val="tx1"/>
              </a:buClr>
              <a:buFont typeface="Monotype Sorts" pitchFamily="2" charset="2"/>
              <a:buNone/>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zh-CN" altLang="en-US" sz="2400" b="1" dirty="0">
              <a:latin typeface="大黑体" charset="-122"/>
              <a:ea typeface="大黑体" charset="-122"/>
            </a:endParaRPr>
          </a:p>
          <a:p>
            <a:pPr eaLnBrk="1" hangingPunct="1">
              <a:buClr>
                <a:schemeClr val="tx1"/>
              </a:buClr>
              <a:buFont typeface="Monotype Sorts" pitchFamily="2" charset="2"/>
              <a:buNone/>
            </a:pPr>
            <a:r>
              <a:rPr lang="zh-CN" altLang="en-US" sz="2400" b="1" dirty="0">
                <a:latin typeface="大黑体" charset="-122"/>
                <a:ea typeface="大黑体" charset="-122"/>
              </a:rPr>
              <a:t>  式中</a:t>
            </a:r>
            <a:r>
              <a:rPr lang="en-US" altLang="zh-CN" sz="2400" b="1" dirty="0" err="1">
                <a:latin typeface="大黑体" charset="-122"/>
                <a:ea typeface="大黑体" charset="-122"/>
              </a:rPr>
              <a:t>n</a:t>
            </a:r>
            <a:r>
              <a:rPr lang="en-US" altLang="zh-CN" sz="2400" b="1" baseline="-25000" dirty="0" err="1">
                <a:latin typeface="大黑体" charset="-122"/>
                <a:ea typeface="大黑体" charset="-122"/>
              </a:rPr>
              <a:t>SF</a:t>
            </a:r>
            <a:r>
              <a:rPr lang="zh-CN" altLang="en-US" sz="2400" b="1" dirty="0">
                <a:latin typeface="大黑体" charset="-122"/>
                <a:ea typeface="大黑体" charset="-122"/>
              </a:rPr>
              <a:t>为同一楼层的路径损耗因子，</a:t>
            </a:r>
            <a:r>
              <a:rPr lang="en-US" altLang="zh-CN" sz="2400" b="1" dirty="0">
                <a:solidFill>
                  <a:srgbClr val="FF0000"/>
                </a:solidFill>
                <a:latin typeface="大黑体" charset="-122"/>
                <a:ea typeface="大黑体" charset="-122"/>
              </a:rPr>
              <a:t>FAF</a:t>
            </a:r>
            <a:r>
              <a:rPr lang="zh-CN" altLang="en-US" sz="2400" b="1" dirty="0">
                <a:solidFill>
                  <a:srgbClr val="FF0000"/>
                </a:solidFill>
                <a:latin typeface="大黑体" charset="-122"/>
                <a:ea typeface="大黑体" charset="-122"/>
              </a:rPr>
              <a:t>为校正因子</a:t>
            </a:r>
            <a:r>
              <a:rPr lang="zh-CN" altLang="en-US" sz="2400" b="1" dirty="0">
                <a:latin typeface="大黑体" charset="-122"/>
                <a:ea typeface="大黑体" charset="-122"/>
              </a:rPr>
              <a:t>，在不同楼层情况下可以加一项</a:t>
            </a:r>
            <a:r>
              <a:rPr lang="en-US" altLang="zh-CN" sz="2400" b="1" dirty="0">
                <a:latin typeface="大黑体" charset="-122"/>
                <a:ea typeface="大黑体" charset="-122"/>
              </a:rPr>
              <a:t>FAF</a:t>
            </a:r>
            <a:r>
              <a:rPr lang="zh-CN" altLang="en-US" sz="2400" b="1" dirty="0">
                <a:latin typeface="大黑体" charset="-122"/>
                <a:ea typeface="大黑体" charset="-122"/>
              </a:rPr>
              <a:t>。</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r>
              <a:rPr lang="zh-CN" altLang="en-US" sz="2400" b="1" dirty="0">
                <a:latin typeface="大黑体" charset="-122"/>
                <a:ea typeface="大黑体" charset="-122"/>
              </a:rPr>
              <a:t>在多层情况下，也可以将</a:t>
            </a:r>
            <a:r>
              <a:rPr lang="en-US" altLang="zh-CN" sz="2400" b="1" dirty="0">
                <a:latin typeface="大黑体" charset="-122"/>
                <a:ea typeface="大黑体" charset="-122"/>
              </a:rPr>
              <a:t>FAF</a:t>
            </a:r>
            <a:r>
              <a:rPr lang="zh-CN" altLang="en-US" sz="2400" b="1" dirty="0">
                <a:latin typeface="大黑体" charset="-122"/>
                <a:ea typeface="大黑体" charset="-122"/>
              </a:rPr>
              <a:t>项用多层路径损耗因子</a:t>
            </a:r>
            <a:r>
              <a:rPr lang="en-US" altLang="zh-CN" sz="2400" b="1" dirty="0" err="1">
                <a:latin typeface="大黑体" charset="-122"/>
                <a:ea typeface="大黑体" charset="-122"/>
              </a:rPr>
              <a:t>n</a:t>
            </a:r>
            <a:r>
              <a:rPr lang="en-US" altLang="zh-CN" sz="2400" b="1" baseline="-25000" dirty="0" err="1">
                <a:latin typeface="大黑体" charset="-122"/>
                <a:ea typeface="大黑体" charset="-122"/>
              </a:rPr>
              <a:t>MF</a:t>
            </a:r>
            <a:r>
              <a:rPr lang="zh-CN" altLang="en-US" sz="2400" b="1" dirty="0">
                <a:latin typeface="大黑体" charset="-122"/>
                <a:ea typeface="大黑体" charset="-122"/>
              </a:rPr>
              <a:t>表示：</a:t>
            </a:r>
          </a:p>
        </p:txBody>
      </p:sp>
      <p:graphicFrame>
        <p:nvGraphicFramePr>
          <p:cNvPr id="16386" name="Object 4"/>
          <p:cNvGraphicFramePr>
            <a:graphicFrameLocks noChangeAspect="1"/>
          </p:cNvGraphicFramePr>
          <p:nvPr>
            <p:extLst>
              <p:ext uri="{D42A27DB-BD31-4B8C-83A1-F6EECF244321}">
                <p14:modId xmlns:p14="http://schemas.microsoft.com/office/powerpoint/2010/main" val="4144765090"/>
              </p:ext>
            </p:extLst>
          </p:nvPr>
        </p:nvGraphicFramePr>
        <p:xfrm>
          <a:off x="2027741" y="1877775"/>
          <a:ext cx="4811713" cy="949325"/>
        </p:xfrm>
        <a:graphic>
          <a:graphicData uri="http://schemas.openxmlformats.org/presentationml/2006/ole">
            <mc:AlternateContent xmlns:mc="http://schemas.openxmlformats.org/markup-compatibility/2006">
              <mc:Choice xmlns:v="urn:schemas-microsoft-com:vml" Requires="v">
                <p:oleObj spid="_x0000_s33274" name="Equation" r:id="rId3" imgW="2451100" imgH="482600" progId="Equation.3">
                  <p:embed/>
                </p:oleObj>
              </mc:Choice>
              <mc:Fallback>
                <p:oleObj name="Equation" r:id="rId3" imgW="2451100" imgH="4826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741" y="1877775"/>
                        <a:ext cx="4811713"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auto">
          <a:xfrm>
            <a:off x="3776762" y="2598500"/>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6387" name="Object 7"/>
          <p:cNvGraphicFramePr>
            <a:graphicFrameLocks noChangeAspect="1"/>
          </p:cNvGraphicFramePr>
          <p:nvPr>
            <p:extLst>
              <p:ext uri="{D42A27DB-BD31-4B8C-83A1-F6EECF244321}">
                <p14:modId xmlns:p14="http://schemas.microsoft.com/office/powerpoint/2010/main" val="3948786768"/>
              </p:ext>
            </p:extLst>
          </p:nvPr>
        </p:nvGraphicFramePr>
        <p:xfrm>
          <a:off x="2401598" y="4681705"/>
          <a:ext cx="4064000" cy="949325"/>
        </p:xfrm>
        <a:graphic>
          <a:graphicData uri="http://schemas.openxmlformats.org/presentationml/2006/ole">
            <mc:AlternateContent xmlns:mc="http://schemas.openxmlformats.org/markup-compatibility/2006">
              <mc:Choice xmlns:v="urn:schemas-microsoft-com:vml" Requires="v">
                <p:oleObj spid="_x0000_s33275" name="Equation" r:id="rId5" imgW="2070100" imgH="482600" progId="Equation.3">
                  <p:embed/>
                </p:oleObj>
              </mc:Choice>
              <mc:Fallback>
                <p:oleObj name="Equation" r:id="rId5" imgW="2070100" imgH="482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598" y="4681705"/>
                        <a:ext cx="40640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40</a:t>
            </a:fld>
            <a:endParaRPr lang="en-US" altLang="zh-CN"/>
          </a:p>
        </p:txBody>
      </p:sp>
    </p:spTree>
    <p:extLst>
      <p:ext uri="{BB962C8B-B14F-4D97-AF65-F5344CB8AC3E}">
        <p14:creationId xmlns:p14="http://schemas.microsoft.com/office/powerpoint/2010/main" val="460090590"/>
      </p:ext>
    </p:extLst>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66750" y="868601"/>
            <a:ext cx="7772400" cy="533400"/>
          </a:xfrm>
        </p:spPr>
        <p:txBody>
          <a:bodyPr/>
          <a:lstStyle/>
          <a:p>
            <a:pPr eaLnBrk="1" hangingPunct="1"/>
            <a:r>
              <a:rPr lang="zh-CN" altLang="en-US" sz="5400" b="1" dirty="0">
                <a:solidFill>
                  <a:srgbClr val="002060"/>
                </a:solidFill>
                <a:latin typeface="大黑体" charset="-122"/>
                <a:ea typeface="大黑体" charset="-122"/>
              </a:rPr>
              <a:t>室内衰减因子模型（续）</a:t>
            </a:r>
          </a:p>
        </p:txBody>
      </p:sp>
      <p:sp>
        <p:nvSpPr>
          <p:cNvPr id="49155" name="Rectangle 5"/>
          <p:cNvSpPr>
            <a:spLocks noChangeArrowheads="1"/>
          </p:cNvSpPr>
          <p:nvPr/>
        </p:nvSpPr>
        <p:spPr bwMode="auto">
          <a:xfrm>
            <a:off x="3543300" y="2773601"/>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6" name="Rectangle 9"/>
          <p:cNvSpPr>
            <a:spLocks noChangeArrowheads="1"/>
          </p:cNvSpPr>
          <p:nvPr/>
        </p:nvSpPr>
        <p:spPr bwMode="auto">
          <a:xfrm>
            <a:off x="3124200" y="1611551"/>
            <a:ext cx="571500"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7" name="Rectangle 11"/>
          <p:cNvSpPr>
            <a:spLocks noChangeArrowheads="1"/>
          </p:cNvSpPr>
          <p:nvPr/>
        </p:nvSpPr>
        <p:spPr bwMode="auto">
          <a:xfrm>
            <a:off x="2400300" y="6278801"/>
            <a:ext cx="28575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8" name="Rectangle 12"/>
          <p:cNvSpPr>
            <a:spLocks noChangeArrowheads="1"/>
          </p:cNvSpPr>
          <p:nvPr/>
        </p:nvSpPr>
        <p:spPr bwMode="auto">
          <a:xfrm>
            <a:off x="2347118" y="1541701"/>
            <a:ext cx="441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600" b="1" dirty="0"/>
              <a:t>室内衰减因子模型参数（</a:t>
            </a:r>
            <a:r>
              <a:rPr lang="en-US" altLang="zh-CN" sz="1600" b="1" dirty="0"/>
              <a:t>914MHz</a:t>
            </a:r>
            <a:r>
              <a:rPr lang="zh-CN" altLang="en-US" sz="1600" b="1" dirty="0"/>
              <a:t>频率下测量）</a:t>
            </a:r>
            <a:endParaRPr lang="zh-CN" altLang="en-US" sz="1600" dirty="0">
              <a:ea typeface="仿宋_GB2312" pitchFamily="49" charset="-122"/>
            </a:endParaRPr>
          </a:p>
        </p:txBody>
      </p:sp>
      <p:graphicFrame>
        <p:nvGraphicFramePr>
          <p:cNvPr id="337338" name="Group 442"/>
          <p:cNvGraphicFramePr>
            <a:graphicFrameLocks noGrp="1"/>
          </p:cNvGraphicFramePr>
          <p:nvPr>
            <p:extLst>
              <p:ext uri="{D42A27DB-BD31-4B8C-83A1-F6EECF244321}">
                <p14:modId xmlns:p14="http://schemas.microsoft.com/office/powerpoint/2010/main" val="3747428743"/>
              </p:ext>
            </p:extLst>
          </p:nvPr>
        </p:nvGraphicFramePr>
        <p:xfrm>
          <a:off x="1649412" y="1919526"/>
          <a:ext cx="5856288" cy="4521202"/>
        </p:xfrm>
        <a:graphic>
          <a:graphicData uri="http://schemas.openxmlformats.org/drawingml/2006/table">
            <a:tbl>
              <a:tblPr/>
              <a:tblGrid>
                <a:gridCol w="1804988">
                  <a:extLst>
                    <a:ext uri="{9D8B030D-6E8A-4147-A177-3AD203B41FA5}">
                      <a16:colId xmlns:a16="http://schemas.microsoft.com/office/drawing/2014/main" val="20000"/>
                    </a:ext>
                  </a:extLst>
                </a:gridCol>
                <a:gridCol w="1360487">
                  <a:extLst>
                    <a:ext uri="{9D8B030D-6E8A-4147-A177-3AD203B41FA5}">
                      <a16:colId xmlns:a16="http://schemas.microsoft.com/office/drawing/2014/main" val="20001"/>
                    </a:ext>
                  </a:extLst>
                </a:gridCol>
                <a:gridCol w="1360488">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收发天线相对位置</a:t>
                      </a:r>
                      <a:endParaRPr kumimoji="1" lang="zh-CN" altLang="en-US"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dB</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位置数</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全部建筑物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所有位置</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3.14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16.3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634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2.76</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12.9</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501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穿过一层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4.19</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73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穿过二层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5.04</a:t>
                      </a: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dirty="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6.5</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穿过三层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5.22</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食品杂货店仓库</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1.81</a:t>
                      </a:r>
                      <a:endParaRPr kumimoji="1" lang="en-US" altLang="zh-CN"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89</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零售仓库</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137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办公楼</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整个建筑物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3.54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11.2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238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层西厅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2.68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104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层中厅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4.01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层西厅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办公楼</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5"/>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整个建筑物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4.33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13.3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100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3.25</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37</a:t>
                      </a:r>
                      <a:endParaRPr kumimoji="1" lang="en-US" altLang="zh-CN"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41</a:t>
            </a:fld>
            <a:endParaRPr lang="en-US" altLang="zh-CN"/>
          </a:p>
        </p:txBody>
      </p:sp>
    </p:spTree>
    <p:extLst>
      <p:ext uri="{BB962C8B-B14F-4D97-AF65-F5344CB8AC3E}">
        <p14:creationId xmlns:p14="http://schemas.microsoft.com/office/powerpoint/2010/main" val="1934866079"/>
      </p:ext>
    </p:extLst>
  </p:cSld>
  <p:clrMapOvr>
    <a:masterClrMapping/>
  </p:clrMapOvr>
  <p:transition>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50179" name="Rectangle 3"/>
          <p:cNvSpPr>
            <a:spLocks noGrp="1" noChangeArrowheads="1"/>
          </p:cNvSpPr>
          <p:nvPr>
            <p:ph type="ctrTitle"/>
          </p:nvPr>
        </p:nvSpPr>
        <p:spPr>
          <a:xfrm>
            <a:off x="780240" y="1779756"/>
            <a:ext cx="7772400" cy="952500"/>
          </a:xfrm>
        </p:spPr>
        <p:txBody>
          <a:bodyPr/>
          <a:lstStyle/>
          <a:p>
            <a:pPr eaLnBrk="1" hangingPunct="1"/>
            <a:r>
              <a:rPr lang="zh-CN" altLang="en-US" sz="5400" b="1" dirty="0">
                <a:ea typeface="大黑体" charset="-122"/>
              </a:rPr>
              <a:t>移动传播的小尺度模型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42</a:t>
            </a:fld>
            <a:endParaRPr lang="en-GB" altLang="zh-CN"/>
          </a:p>
        </p:txBody>
      </p:sp>
    </p:spTree>
    <p:extLst>
      <p:ext uri="{BB962C8B-B14F-4D97-AF65-F5344CB8AC3E}">
        <p14:creationId xmlns:p14="http://schemas.microsoft.com/office/powerpoint/2010/main" val="315328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640270" y="1543591"/>
            <a:ext cx="8407400" cy="4114800"/>
          </a:xfrm>
        </p:spPr>
        <p:txBody>
          <a:bodyPr/>
          <a:lstStyle/>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小尺度传播模型的一阶统计特性是计算损耗值，即</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在一个较小空间或较小时间内统计得到的损耗值，</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主要是由于多径效应及相位干涉引起，统计距离为</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a:solidFill>
                  <a:srgbClr val="FF0000"/>
                </a:solidFill>
                <a:latin typeface="大黑体" charset="-122"/>
                <a:ea typeface="大黑体" charset="-122"/>
              </a:rPr>
              <a:t>几十个波长</a:t>
            </a:r>
            <a:r>
              <a:rPr lang="zh-CN" altLang="en-US" sz="2800" b="1" dirty="0">
                <a:latin typeface="大黑体" charset="-122"/>
                <a:ea typeface="大黑体" charset="-122"/>
              </a:rPr>
              <a:t>以下。包括：</a:t>
            </a:r>
          </a:p>
          <a:p>
            <a:pPr eaLnBrk="1" hangingPunct="1">
              <a:lnSpc>
                <a:spcPct val="80000"/>
              </a:lnSpc>
              <a:spcBef>
                <a:spcPts val="2500"/>
              </a:spcBef>
              <a:spcAft>
                <a:spcPts val="1000"/>
              </a:spcAft>
              <a:buClr>
                <a:srgbClr val="002060"/>
              </a:buClr>
              <a:buFont typeface="Wingdings" panose="05000000000000000000" pitchFamily="2" charset="2"/>
              <a:buChar char="l"/>
            </a:pPr>
            <a:r>
              <a:rPr lang="zh-CN" altLang="en-US" sz="2800" b="1" dirty="0">
                <a:latin typeface="大黑体" charset="-122"/>
                <a:ea typeface="大黑体" charset="-122"/>
              </a:rPr>
              <a:t>理论模型：</a:t>
            </a:r>
            <a:r>
              <a:rPr lang="zh-CN" altLang="en-US" sz="2800" b="1" dirty="0">
                <a:ea typeface="大黑体" charset="-122"/>
              </a:rPr>
              <a:t>瑞利分布、莱斯分布及对数正态分布。</a:t>
            </a:r>
          </a:p>
          <a:p>
            <a:pPr eaLnBrk="1" hangingPunct="1">
              <a:lnSpc>
                <a:spcPct val="80000"/>
              </a:lnSpc>
              <a:spcBef>
                <a:spcPts val="2500"/>
              </a:spcBef>
              <a:spcAft>
                <a:spcPts val="1000"/>
              </a:spcAft>
              <a:buClr>
                <a:srgbClr val="002060"/>
              </a:buClr>
              <a:buFont typeface="Wingdings" panose="05000000000000000000" pitchFamily="2" charset="2"/>
              <a:buChar char="l"/>
            </a:pPr>
            <a:r>
              <a:rPr lang="zh-CN" altLang="en-US" sz="2800" b="1" dirty="0">
                <a:ea typeface="大黑体" charset="-122"/>
              </a:rPr>
              <a:t>经验模型：</a:t>
            </a:r>
            <a:r>
              <a:rPr lang="en-US" altLang="zh-CN" sz="2800" b="1" dirty="0" err="1">
                <a:ea typeface="大黑体" charset="-122"/>
              </a:rPr>
              <a:t>Nakagami</a:t>
            </a:r>
            <a:r>
              <a:rPr lang="en-US" altLang="zh-CN" sz="2800" b="1" dirty="0">
                <a:ea typeface="大黑体" charset="-122"/>
              </a:rPr>
              <a:t>-m</a:t>
            </a:r>
            <a:r>
              <a:rPr lang="zh-CN" altLang="en-US" sz="2800" b="1" dirty="0">
                <a:ea typeface="大黑体" charset="-122"/>
              </a:rPr>
              <a:t>分布。</a:t>
            </a:r>
          </a:p>
        </p:txBody>
      </p:sp>
      <p:sp>
        <p:nvSpPr>
          <p:cNvPr id="51203" name="Rectangle 3"/>
          <p:cNvSpPr>
            <a:spLocks noChangeArrowheads="1"/>
          </p:cNvSpPr>
          <p:nvPr/>
        </p:nvSpPr>
        <p:spPr bwMode="ltGray">
          <a:xfrm>
            <a:off x="3102483" y="35200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204" name="Rectangle 4"/>
          <p:cNvSpPr>
            <a:spLocks noGrp="1" noChangeArrowheads="1"/>
          </p:cNvSpPr>
          <p:nvPr>
            <p:ph type="title"/>
          </p:nvPr>
        </p:nvSpPr>
        <p:spPr>
          <a:xfrm>
            <a:off x="640270" y="829218"/>
            <a:ext cx="7772400" cy="552450"/>
          </a:xfrm>
          <a:noFill/>
        </p:spPr>
        <p:txBody>
          <a:bodyPr anchor="b"/>
          <a:lstStyle/>
          <a:p>
            <a:pPr eaLnBrk="1" hangingPunct="1"/>
            <a:r>
              <a:rPr lang="zh-CN" altLang="en-US" sz="5400" b="1" dirty="0">
                <a:solidFill>
                  <a:srgbClr val="002060"/>
                </a:solidFill>
                <a:latin typeface="大黑体" charset="-122"/>
                <a:ea typeface="大黑体" charset="-122"/>
              </a:rPr>
              <a:t>一阶统计特性</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43</a:t>
            </a:fld>
            <a:endParaRPr lang="en-GB" altLang="zh-CN"/>
          </a:p>
        </p:txBody>
      </p:sp>
    </p:spTree>
    <p:extLst>
      <p:ext uri="{BB962C8B-B14F-4D97-AF65-F5344CB8AC3E}">
        <p14:creationId xmlns:p14="http://schemas.microsoft.com/office/powerpoint/2010/main" val="2348887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393279" y="775106"/>
            <a:ext cx="7772400" cy="596900"/>
          </a:xfrm>
        </p:spPr>
        <p:txBody>
          <a:bodyPr/>
          <a:lstStyle/>
          <a:p>
            <a:pPr eaLnBrk="1" hangingPunct="1"/>
            <a:r>
              <a:rPr lang="en-US" altLang="zh-CN" sz="3600" b="1" dirty="0">
                <a:solidFill>
                  <a:schemeClr val="tx1"/>
                </a:solidFill>
                <a:latin typeface="大黑体" charset="-122"/>
                <a:ea typeface="大黑体" charset="-122"/>
              </a:rPr>
              <a:t> </a:t>
            </a:r>
            <a:r>
              <a:rPr lang="en-US" altLang="zh-CN" sz="5400" b="1" dirty="0" err="1">
                <a:solidFill>
                  <a:srgbClr val="002060"/>
                </a:solidFill>
                <a:ea typeface="大黑体"/>
              </a:rPr>
              <a:t>Nakagami</a:t>
            </a:r>
            <a:r>
              <a:rPr lang="en-US" altLang="zh-CN" sz="5400" b="1" dirty="0">
                <a:solidFill>
                  <a:srgbClr val="002060"/>
                </a:solidFill>
                <a:ea typeface="大黑体"/>
              </a:rPr>
              <a:t>-m</a:t>
            </a:r>
            <a:r>
              <a:rPr lang="zh-CN" altLang="en-US" sz="5400" b="1" dirty="0">
                <a:solidFill>
                  <a:srgbClr val="002060"/>
                </a:solidFill>
                <a:ea typeface="大黑体"/>
              </a:rPr>
              <a:t>分布</a:t>
            </a:r>
          </a:p>
        </p:txBody>
      </p:sp>
      <p:sp>
        <p:nvSpPr>
          <p:cNvPr id="17413" name="Rectangle 13"/>
          <p:cNvSpPr>
            <a:spLocks noGrp="1" noChangeArrowheads="1"/>
          </p:cNvSpPr>
          <p:nvPr>
            <p:ph type="body" sz="half" idx="1"/>
          </p:nvPr>
        </p:nvSpPr>
        <p:spPr>
          <a:xfrm>
            <a:off x="627435" y="1530755"/>
            <a:ext cx="7810500" cy="4127500"/>
          </a:xfrm>
        </p:spPr>
        <p:txBody>
          <a:bodyPr/>
          <a:lstStyle/>
          <a:p>
            <a:pPr eaLnBrk="1" hangingPunct="1">
              <a:buClr>
                <a:srgbClr val="002060"/>
              </a:buClr>
              <a:buFont typeface="Wingdings" panose="05000000000000000000" pitchFamily="2" charset="2"/>
              <a:buChar char="l"/>
            </a:pPr>
            <a:r>
              <a:rPr lang="en-US" altLang="zh-CN" sz="2400" b="1" dirty="0" err="1">
                <a:ea typeface="大黑体" charset="-122"/>
              </a:rPr>
              <a:t>Nakagami</a:t>
            </a:r>
            <a:r>
              <a:rPr lang="zh-CN" altLang="en-US" sz="2400" b="1" dirty="0">
                <a:ea typeface="大黑体" charset="-122"/>
              </a:rPr>
              <a:t>分布是为了符合经验数据而提出的，因此对于一些实验数据的拟合比理论模型要好。如果满足下面的概率密度函数，则称其服从</a:t>
            </a:r>
            <a:r>
              <a:rPr lang="en-US" altLang="zh-CN" sz="2400" b="1" dirty="0" err="1">
                <a:ea typeface="大黑体" charset="-122"/>
              </a:rPr>
              <a:t>Nakagami</a:t>
            </a:r>
            <a:r>
              <a:rPr lang="en-US" altLang="zh-CN" sz="2400" b="1" dirty="0">
                <a:ea typeface="大黑体" charset="-122"/>
              </a:rPr>
              <a:t>-m</a:t>
            </a:r>
            <a:r>
              <a:rPr lang="zh-CN" altLang="en-US" sz="2400" b="1" dirty="0">
                <a:ea typeface="大黑体" charset="-122"/>
              </a:rPr>
              <a:t>分布。</a:t>
            </a:r>
          </a:p>
          <a:p>
            <a:pPr eaLnBrk="1" hangingPunct="1">
              <a:buFontTx/>
              <a:buNone/>
            </a:pPr>
            <a:r>
              <a:rPr lang="zh-CN" altLang="en-US" sz="2400" b="1" dirty="0">
                <a:ea typeface="大黑体" charset="-122"/>
              </a:rPr>
              <a:t>            </a:t>
            </a:r>
          </a:p>
          <a:p>
            <a:pPr eaLnBrk="1" hangingPunct="1"/>
            <a:endParaRPr lang="zh-CN" altLang="en-US" sz="2400" b="1" dirty="0">
              <a:ea typeface="大黑体" charset="-122"/>
            </a:endParaRPr>
          </a:p>
          <a:p>
            <a:pPr eaLnBrk="1" hangingPunct="1"/>
            <a:endParaRPr lang="zh-CN" altLang="en-US" sz="2400" b="1" dirty="0">
              <a:ea typeface="大黑体" charset="-122"/>
            </a:endParaRPr>
          </a:p>
          <a:p>
            <a:pPr eaLnBrk="1" hangingPunct="1">
              <a:buFontTx/>
              <a:buNone/>
            </a:pPr>
            <a:r>
              <a:rPr lang="zh-CN" altLang="en-US" sz="2400" b="1" dirty="0">
                <a:ea typeface="大黑体" charset="-122"/>
              </a:rPr>
              <a:t>    其中</a:t>
            </a:r>
          </a:p>
          <a:p>
            <a:pPr eaLnBrk="1" hangingPunct="1">
              <a:buFontTx/>
              <a:buNone/>
            </a:pPr>
            <a:r>
              <a:rPr lang="zh-CN" altLang="en-US" sz="2400" b="1" dirty="0">
                <a:ea typeface="大黑体" charset="-122"/>
              </a:rPr>
              <a:t>      </a:t>
            </a:r>
          </a:p>
        </p:txBody>
      </p:sp>
      <p:graphicFrame>
        <p:nvGraphicFramePr>
          <p:cNvPr id="17410" name="Object 20"/>
          <p:cNvGraphicFramePr>
            <a:graphicFrameLocks noGrp="1" noChangeAspect="1"/>
          </p:cNvGraphicFramePr>
          <p:nvPr>
            <p:ph sz="quarter" idx="2"/>
            <p:extLst>
              <p:ext uri="{D42A27DB-BD31-4B8C-83A1-F6EECF244321}">
                <p14:modId xmlns:p14="http://schemas.microsoft.com/office/powerpoint/2010/main" val="1832904353"/>
              </p:ext>
            </p:extLst>
          </p:nvPr>
        </p:nvGraphicFramePr>
        <p:xfrm>
          <a:off x="1769641" y="2893033"/>
          <a:ext cx="5487988" cy="1041400"/>
        </p:xfrm>
        <a:graphic>
          <a:graphicData uri="http://schemas.openxmlformats.org/presentationml/2006/ole">
            <mc:AlternateContent xmlns:mc="http://schemas.openxmlformats.org/markup-compatibility/2006">
              <mc:Choice xmlns:v="urn:schemas-microsoft-com:vml" Requires="v">
                <p:oleObj spid="_x0000_s34298" name="Equation" r:id="rId3" imgW="2476500" imgH="469900" progId="">
                  <p:embed/>
                </p:oleObj>
              </mc:Choice>
              <mc:Fallback>
                <p:oleObj name="Equation" r:id="rId3" imgW="2476500" imgH="469900" progId="">
                  <p:embed/>
                  <p:pic>
                    <p:nvPicPr>
                      <p:cNvPr id="0" name="Picture 9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641" y="2893033"/>
                        <a:ext cx="5487988"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Rectangle 9"/>
          <p:cNvSpPr>
            <a:spLocks noChangeArrowheads="1"/>
          </p:cNvSpPr>
          <p:nvPr/>
        </p:nvSpPr>
        <p:spPr bwMode="auto">
          <a:xfrm>
            <a:off x="5313735" y="5391555"/>
            <a:ext cx="59055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415" name="Rectangle 15"/>
          <p:cNvSpPr>
            <a:spLocks noChangeArrowheads="1"/>
          </p:cNvSpPr>
          <p:nvPr/>
        </p:nvSpPr>
        <p:spPr bwMode="auto">
          <a:xfrm>
            <a:off x="-58365" y="1945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416" name="Rectangle 17"/>
          <p:cNvSpPr>
            <a:spLocks noChangeArrowheads="1"/>
          </p:cNvSpPr>
          <p:nvPr/>
        </p:nvSpPr>
        <p:spPr bwMode="auto">
          <a:xfrm>
            <a:off x="-58365" y="1945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7411" name="Object 22"/>
          <p:cNvGraphicFramePr>
            <a:graphicFrameLocks noGrp="1" noChangeAspect="1"/>
          </p:cNvGraphicFramePr>
          <p:nvPr>
            <p:ph sz="quarter" idx="3"/>
            <p:extLst>
              <p:ext uri="{D42A27DB-BD31-4B8C-83A1-F6EECF244321}">
                <p14:modId xmlns:p14="http://schemas.microsoft.com/office/powerpoint/2010/main" val="3744215488"/>
              </p:ext>
            </p:extLst>
          </p:nvPr>
        </p:nvGraphicFramePr>
        <p:xfrm>
          <a:off x="3406354" y="4675998"/>
          <a:ext cx="1746250" cy="620713"/>
        </p:xfrm>
        <a:graphic>
          <a:graphicData uri="http://schemas.openxmlformats.org/presentationml/2006/ole">
            <mc:AlternateContent xmlns:mc="http://schemas.openxmlformats.org/markup-compatibility/2006">
              <mc:Choice xmlns:v="urn:schemas-microsoft-com:vml" Requires="v">
                <p:oleObj spid="_x0000_s34299" name="Equation" r:id="rId5" imgW="748975" imgH="266584" progId="">
                  <p:embed/>
                </p:oleObj>
              </mc:Choice>
              <mc:Fallback>
                <p:oleObj name="Equation" r:id="rId5" imgW="748975" imgH="266584" progId="">
                  <p:embed/>
                  <p:pic>
                    <p:nvPicPr>
                      <p:cNvPr id="0" name="Picture 9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354" y="4675998"/>
                        <a:ext cx="174625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FB5766E6-C5A5-4732-8437-513603F15961}" type="slidenum">
              <a:rPr lang="en-US" altLang="zh-CN" smtClean="0"/>
              <a:pPr/>
              <a:t>44</a:t>
            </a:fld>
            <a:endParaRPr lang="en-US" altLang="zh-CN"/>
          </a:p>
        </p:txBody>
      </p:sp>
    </p:spTree>
    <p:extLst>
      <p:ext uri="{BB962C8B-B14F-4D97-AF65-F5344CB8AC3E}">
        <p14:creationId xmlns:p14="http://schemas.microsoft.com/office/powerpoint/2010/main" val="57511151"/>
      </p:ext>
    </p:extLst>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571500" y="629596"/>
            <a:ext cx="7772400" cy="711200"/>
          </a:xfrm>
        </p:spPr>
        <p:txBody>
          <a:bodyPr/>
          <a:lstStyle/>
          <a:p>
            <a:pPr eaLnBrk="1" hangingPunct="1"/>
            <a:r>
              <a:rPr lang="en-US" altLang="zh-CN" sz="5400" b="1" dirty="0" err="1">
                <a:ea typeface="大黑体" charset="-122"/>
              </a:rPr>
              <a:t>Nakagami</a:t>
            </a:r>
            <a:r>
              <a:rPr lang="en-US" altLang="zh-CN" sz="5400" b="1" dirty="0">
                <a:ea typeface="大黑体" charset="-122"/>
              </a:rPr>
              <a:t>-m</a:t>
            </a:r>
            <a:r>
              <a:rPr lang="zh-CN" altLang="en-US" sz="5400" b="1" dirty="0">
                <a:ea typeface="大黑体" charset="-122"/>
              </a:rPr>
              <a:t>分布（续）</a:t>
            </a:r>
          </a:p>
        </p:txBody>
      </p:sp>
      <p:sp>
        <p:nvSpPr>
          <p:cNvPr id="18436" name="Rectangle 12"/>
          <p:cNvSpPr>
            <a:spLocks noGrp="1" noChangeArrowheads="1"/>
          </p:cNvSpPr>
          <p:nvPr>
            <p:ph type="body" sz="half" idx="1"/>
          </p:nvPr>
        </p:nvSpPr>
        <p:spPr>
          <a:xfrm>
            <a:off x="647700" y="1556696"/>
            <a:ext cx="7696200" cy="4292600"/>
          </a:xfrm>
        </p:spPr>
        <p:txBody>
          <a:bodyPr/>
          <a:lstStyle/>
          <a:p>
            <a:pPr eaLnBrk="1" hangingPunct="1">
              <a:buClr>
                <a:srgbClr val="002060"/>
              </a:buClr>
              <a:buFont typeface="Wingdings" panose="05000000000000000000" pitchFamily="2" charset="2"/>
              <a:buChar char="l"/>
            </a:pPr>
            <a:r>
              <a:rPr lang="zh-CN" altLang="en-US" sz="2400" b="1" dirty="0">
                <a:ea typeface="大黑体" charset="-122"/>
              </a:rPr>
              <a:t>衰落概率的计算可以采用</a:t>
            </a:r>
            <a:r>
              <a:rPr lang="en-US" altLang="zh-CN" sz="2400" b="1" dirty="0" err="1">
                <a:ea typeface="大黑体" charset="-122"/>
              </a:rPr>
              <a:t>Nakagami</a:t>
            </a:r>
            <a:r>
              <a:rPr lang="en-US" altLang="zh-CN" sz="2400" b="1" dirty="0">
                <a:ea typeface="大黑体" charset="-122"/>
              </a:rPr>
              <a:t>-m</a:t>
            </a:r>
            <a:r>
              <a:rPr lang="zh-CN" altLang="en-US" sz="2400" b="1" dirty="0">
                <a:ea typeface="大黑体" charset="-122"/>
              </a:rPr>
              <a:t>分布。采用不同的</a:t>
            </a:r>
            <a:r>
              <a:rPr lang="en-US" altLang="zh-CN" sz="2400" b="1" dirty="0">
                <a:ea typeface="大黑体" charset="-122"/>
              </a:rPr>
              <a:t>m</a:t>
            </a:r>
            <a:r>
              <a:rPr lang="zh-CN" altLang="en-US" sz="2400" b="1" dirty="0">
                <a:ea typeface="大黑体" charset="-122"/>
              </a:rPr>
              <a:t>值，可以比瑞利分布、莱斯分布、对数正态分布更接近于实验数据。</a:t>
            </a:r>
          </a:p>
          <a:p>
            <a:pPr eaLnBrk="1" hangingPunct="1">
              <a:buClr>
                <a:srgbClr val="002060"/>
              </a:buClr>
              <a:buFont typeface="Wingdings" panose="05000000000000000000" pitchFamily="2" charset="2"/>
              <a:buChar char="l"/>
            </a:pPr>
            <a:r>
              <a:rPr lang="zh-CN" altLang="en-US" sz="2400" b="1" dirty="0">
                <a:ea typeface="大黑体" charset="-122"/>
              </a:rPr>
              <a:t>不同的传播情况对应不同的</a:t>
            </a:r>
            <a:r>
              <a:rPr lang="en-US" altLang="zh-CN" sz="2400" b="1" dirty="0">
                <a:ea typeface="大黑体" charset="-122"/>
              </a:rPr>
              <a:t>m</a:t>
            </a:r>
            <a:r>
              <a:rPr lang="zh-CN" altLang="en-US" sz="2400" b="1" dirty="0">
                <a:ea typeface="大黑体" charset="-122"/>
              </a:rPr>
              <a:t>值，如：良好视距</a:t>
            </a:r>
            <a:r>
              <a:rPr lang="en-US" altLang="zh-CN" sz="2400" b="1" dirty="0">
                <a:ea typeface="大黑体" charset="-122"/>
              </a:rPr>
              <a:t>(m=10)</a:t>
            </a:r>
            <a:r>
              <a:rPr lang="zh-CN" altLang="en-US" sz="2400" b="1" dirty="0">
                <a:ea typeface="大黑体" charset="-122"/>
              </a:rPr>
              <a:t>、临界视距</a:t>
            </a:r>
            <a:r>
              <a:rPr lang="en-US" altLang="zh-CN" sz="2400" b="1" dirty="0">
                <a:ea typeface="大黑体" charset="-122"/>
              </a:rPr>
              <a:t>(m=5)</a:t>
            </a:r>
            <a:r>
              <a:rPr lang="zh-CN" altLang="en-US" sz="2400" b="1" dirty="0">
                <a:ea typeface="大黑体" charset="-122"/>
              </a:rPr>
              <a:t>、非视距</a:t>
            </a:r>
            <a:r>
              <a:rPr lang="en-US" altLang="zh-CN" sz="2400" b="1" dirty="0">
                <a:ea typeface="大黑体" charset="-122"/>
              </a:rPr>
              <a:t>(m=1)</a:t>
            </a:r>
            <a:r>
              <a:rPr lang="zh-CN" altLang="en-US" sz="2400" b="1" dirty="0">
                <a:ea typeface="大黑体" charset="-122"/>
              </a:rPr>
              <a:t>、严重非视距</a:t>
            </a:r>
            <a:r>
              <a:rPr lang="en-US" altLang="zh-CN" sz="2400" b="1" dirty="0">
                <a:ea typeface="大黑体" charset="-122"/>
              </a:rPr>
              <a:t>(m=1/2)</a:t>
            </a:r>
            <a:r>
              <a:rPr lang="zh-CN" altLang="en-US" sz="2400" b="1" dirty="0">
                <a:ea typeface="大黑体" charset="-122"/>
              </a:rPr>
              <a:t>。</a:t>
            </a:r>
          </a:p>
          <a:p>
            <a:pPr eaLnBrk="1" hangingPunct="1">
              <a:buClr>
                <a:srgbClr val="002060"/>
              </a:buClr>
              <a:buFont typeface="Wingdings" panose="05000000000000000000" pitchFamily="2" charset="2"/>
              <a:buChar char="l"/>
            </a:pPr>
            <a:r>
              <a:rPr lang="en-US" altLang="zh-CN" sz="2400" b="1" dirty="0" err="1">
                <a:ea typeface="大黑体" charset="-122"/>
              </a:rPr>
              <a:t>Nakagami</a:t>
            </a:r>
            <a:r>
              <a:rPr lang="zh-CN" altLang="en-US" sz="2400" b="1" dirty="0">
                <a:ea typeface="大黑体" charset="-122"/>
              </a:rPr>
              <a:t>因子</a:t>
            </a:r>
            <a:r>
              <a:rPr lang="en-US" altLang="zh-CN" sz="2400" b="1" dirty="0">
                <a:ea typeface="大黑体" charset="-122"/>
              </a:rPr>
              <a:t>m</a:t>
            </a:r>
            <a:r>
              <a:rPr lang="zh-CN" altLang="en-US" sz="2400" b="1" dirty="0">
                <a:ea typeface="大黑体" charset="-122"/>
              </a:rPr>
              <a:t>和莱斯因子</a:t>
            </a:r>
            <a:r>
              <a:rPr lang="en-US" altLang="zh-CN" sz="2400" b="1" dirty="0">
                <a:ea typeface="大黑体" charset="-122"/>
              </a:rPr>
              <a:t>K</a:t>
            </a:r>
            <a:r>
              <a:rPr lang="zh-CN" altLang="en-US" sz="2400" b="1" dirty="0">
                <a:ea typeface="大黑体" charset="-122"/>
              </a:rPr>
              <a:t>存在以下关系：</a:t>
            </a:r>
          </a:p>
        </p:txBody>
      </p:sp>
      <p:sp>
        <p:nvSpPr>
          <p:cNvPr id="18437" name="Rectangle 3"/>
          <p:cNvSpPr>
            <a:spLocks noChangeArrowheads="1"/>
          </p:cNvSpPr>
          <p:nvPr/>
        </p:nvSpPr>
        <p:spPr bwMode="auto">
          <a:xfrm>
            <a:off x="5372100" y="5722296"/>
            <a:ext cx="59055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8" name="Rectangle 6"/>
          <p:cNvSpPr>
            <a:spLocks noChangeArrowheads="1"/>
          </p:cNvSpPr>
          <p:nvPr/>
        </p:nvSpPr>
        <p:spPr bwMode="auto">
          <a:xfrm>
            <a:off x="0" y="3501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9" name="Rectangle 8"/>
          <p:cNvSpPr>
            <a:spLocks noChangeArrowheads="1"/>
          </p:cNvSpPr>
          <p:nvPr/>
        </p:nvSpPr>
        <p:spPr bwMode="auto">
          <a:xfrm>
            <a:off x="0" y="3501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8434" name="Object 17"/>
          <p:cNvGraphicFramePr>
            <a:graphicFrameLocks noGrp="1" noChangeAspect="1"/>
          </p:cNvGraphicFramePr>
          <p:nvPr>
            <p:ph sz="half" idx="2"/>
            <p:extLst>
              <p:ext uri="{D42A27DB-BD31-4B8C-83A1-F6EECF244321}">
                <p14:modId xmlns:p14="http://schemas.microsoft.com/office/powerpoint/2010/main" val="271545843"/>
              </p:ext>
            </p:extLst>
          </p:nvPr>
        </p:nvGraphicFramePr>
        <p:xfrm>
          <a:off x="3288490" y="4516067"/>
          <a:ext cx="1574800" cy="879475"/>
        </p:xfrm>
        <a:graphic>
          <a:graphicData uri="http://schemas.openxmlformats.org/presentationml/2006/ole">
            <mc:AlternateContent xmlns:mc="http://schemas.openxmlformats.org/markup-compatibility/2006">
              <mc:Choice xmlns:v="urn:schemas-microsoft-com:vml" Requires="v">
                <p:oleObj spid="_x0000_s35070" name="Equation" r:id="rId3" imgW="749300" imgH="419100" progId="">
                  <p:embed/>
                </p:oleObj>
              </mc:Choice>
              <mc:Fallback>
                <p:oleObj name="Equation" r:id="rId3" imgW="749300" imgH="419100" progId="">
                  <p:embed/>
                  <p:pic>
                    <p:nvPicPr>
                      <p:cNvPr id="0" name="Picture 4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490" y="4516067"/>
                        <a:ext cx="157480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0811255"/>
      </p:ext>
    </p:extLst>
  </p:cSld>
  <p:clrMapOvr>
    <a:masterClrMapping/>
  </p:clrMapOvr>
  <p:transition>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67160" y="578390"/>
            <a:ext cx="7772400" cy="628650"/>
          </a:xfrm>
        </p:spPr>
        <p:txBody>
          <a:bodyPr/>
          <a:lstStyle/>
          <a:p>
            <a:pPr eaLnBrk="1" hangingPunct="1"/>
            <a:r>
              <a:rPr lang="zh-CN" altLang="en-US" sz="5400" b="1" dirty="0">
                <a:solidFill>
                  <a:srgbClr val="002060"/>
                </a:solidFill>
                <a:latin typeface="大黑体" charset="-122"/>
                <a:ea typeface="大黑体" charset="-122"/>
              </a:rPr>
              <a:t>二阶统计特性</a:t>
            </a:r>
          </a:p>
        </p:txBody>
      </p:sp>
      <p:sp>
        <p:nvSpPr>
          <p:cNvPr id="19460" name="Rectangle 3"/>
          <p:cNvSpPr>
            <a:spLocks noGrp="1" noChangeArrowheads="1"/>
          </p:cNvSpPr>
          <p:nvPr>
            <p:ph type="body" sz="half" idx="1"/>
          </p:nvPr>
        </p:nvSpPr>
        <p:spPr>
          <a:xfrm>
            <a:off x="634325" y="1549940"/>
            <a:ext cx="8458200" cy="2114550"/>
          </a:xfrm>
        </p:spPr>
        <p:txBody>
          <a:bodyPr/>
          <a:lstStyle/>
          <a:p>
            <a:pPr marL="324000" eaLnBrk="1" hangingPunct="1">
              <a:lnSpc>
                <a:spcPct val="80000"/>
              </a:lnSpc>
              <a:buClr>
                <a:schemeClr val="tx1"/>
              </a:buClr>
              <a:buFont typeface="Monotype Sorts" pitchFamily="2" charset="2"/>
              <a:buChar char="l"/>
            </a:pPr>
            <a:r>
              <a:rPr lang="zh-CN" altLang="en-US" sz="2000" b="1" dirty="0">
                <a:latin typeface="大黑体" charset="-122"/>
                <a:ea typeface="大黑体" charset="-122"/>
              </a:rPr>
              <a:t>广义平稳信道的二阶统计特性一般用自相关函数或功率谱来描述，二</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者互为傅立叶变换。此外，也可以用信道参数随时间、频率、空间变</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化的快慢来描述，这种描述对于无线移动通信系统的传输信号设计，</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如：纠错编码、空间分集、跳频或其他受到二阶衰落统计参数影响的</a:t>
            </a:r>
            <a:endParaRPr lang="en-US" altLang="zh-CN" sz="2000" b="1" dirty="0">
              <a:latin typeface="大黑体" charset="-122"/>
              <a:ea typeface="大黑体" charset="-122"/>
            </a:endParaRPr>
          </a:p>
          <a:p>
            <a:pPr marL="288000" indent="0" eaLnBrk="1" hangingPunct="1">
              <a:lnSpc>
                <a:spcPct val="80000"/>
              </a:lnSpc>
              <a:spcAft>
                <a:spcPts val="1500"/>
              </a:spcAft>
              <a:buClr>
                <a:schemeClr val="tx1"/>
              </a:buClr>
              <a:buNone/>
            </a:pPr>
            <a:r>
              <a:rPr lang="zh-CN" altLang="en-US" sz="2000" b="1" dirty="0">
                <a:latin typeface="大黑体" charset="-122"/>
                <a:ea typeface="大黑体" charset="-122"/>
              </a:rPr>
              <a:t>无线通信技术来说，是很重要的</a:t>
            </a:r>
            <a:r>
              <a:rPr lang="zh-CN" altLang="en-US" sz="2000" dirty="0">
                <a:latin typeface="大黑体" charset="-122"/>
                <a:ea typeface="大黑体" charset="-122"/>
              </a:rPr>
              <a:t>。</a:t>
            </a:r>
            <a:endParaRPr lang="zh-CN" altLang="en-US" sz="2000" b="1" dirty="0">
              <a:latin typeface="大黑体" charset="-122"/>
              <a:ea typeface="大黑体" charset="-122"/>
            </a:endParaRPr>
          </a:p>
          <a:p>
            <a:pPr marL="324000" eaLnBrk="1" hangingPunct="1">
              <a:lnSpc>
                <a:spcPct val="80000"/>
              </a:lnSpc>
              <a:buClr>
                <a:schemeClr val="tx1"/>
              </a:buClr>
              <a:buFont typeface="Monotype Sorts" pitchFamily="2" charset="2"/>
              <a:buChar char="l"/>
            </a:pPr>
            <a:r>
              <a:rPr lang="zh-CN" altLang="en-US" sz="2000" b="1" dirty="0">
                <a:latin typeface="大黑体" charset="-122"/>
                <a:ea typeface="大黑体" charset="-122"/>
              </a:rPr>
              <a:t>我们先讨论信道参数随时间的变化，即时域的二阶衰落统计特性。引</a:t>
            </a:r>
            <a:endParaRPr lang="en-US" altLang="zh-CN" sz="2000" b="1" dirty="0">
              <a:latin typeface="大黑体" charset="-122"/>
              <a:ea typeface="大黑体" charset="-122"/>
            </a:endParaRPr>
          </a:p>
          <a:p>
            <a:pPr marL="324000" indent="0" eaLnBrk="1" hangingPunct="1">
              <a:lnSpc>
                <a:spcPct val="80000"/>
              </a:lnSpc>
              <a:buClr>
                <a:schemeClr val="tx1"/>
              </a:buClr>
              <a:buNone/>
            </a:pPr>
            <a:r>
              <a:rPr lang="zh-CN" altLang="en-US" sz="2000" b="1" dirty="0">
                <a:latin typeface="大黑体" charset="-122"/>
                <a:ea typeface="大黑体" charset="-122"/>
              </a:rPr>
              <a:t>入两项常用的参数：（</a:t>
            </a:r>
            <a:r>
              <a:rPr lang="en-US" altLang="zh-CN" sz="2000" b="1" dirty="0">
                <a:latin typeface="大黑体" charset="-122"/>
                <a:ea typeface="大黑体" charset="-122"/>
              </a:rPr>
              <a:t>1</a:t>
            </a:r>
            <a:r>
              <a:rPr lang="zh-CN" altLang="en-US" sz="2000" b="1" dirty="0">
                <a:latin typeface="大黑体" charset="-122"/>
                <a:ea typeface="大黑体" charset="-122"/>
              </a:rPr>
              <a:t>）电平交叉率（</a:t>
            </a:r>
            <a:r>
              <a:rPr lang="en-US" altLang="zh-CN" sz="2000" b="1" dirty="0">
                <a:latin typeface="大黑体" charset="-122"/>
                <a:ea typeface="大黑体" charset="-122"/>
              </a:rPr>
              <a:t>LCR</a:t>
            </a:r>
            <a:r>
              <a:rPr lang="zh-CN" altLang="en-US" sz="2000" b="1" dirty="0">
                <a:latin typeface="大黑体" charset="-122"/>
                <a:ea typeface="大黑体" charset="-122"/>
              </a:rPr>
              <a:t>）；（</a:t>
            </a:r>
            <a:r>
              <a:rPr lang="en-US" altLang="zh-CN" sz="2000" b="1" dirty="0">
                <a:latin typeface="大黑体" charset="-122"/>
                <a:ea typeface="大黑体" charset="-122"/>
              </a:rPr>
              <a:t>2</a:t>
            </a:r>
            <a:r>
              <a:rPr lang="zh-CN" altLang="en-US" sz="2000" b="1" dirty="0">
                <a:latin typeface="大黑体" charset="-122"/>
                <a:ea typeface="大黑体" charset="-122"/>
              </a:rPr>
              <a:t>）平均衰落持续</a:t>
            </a:r>
            <a:endParaRPr lang="en-US" altLang="zh-CN" sz="2000" b="1" dirty="0">
              <a:latin typeface="大黑体" charset="-122"/>
              <a:ea typeface="大黑体" charset="-122"/>
            </a:endParaRPr>
          </a:p>
          <a:p>
            <a:pPr marL="324000" indent="0" eaLnBrk="1" hangingPunct="1">
              <a:lnSpc>
                <a:spcPct val="80000"/>
              </a:lnSpc>
              <a:buClr>
                <a:schemeClr val="tx1"/>
              </a:buClr>
              <a:buNone/>
            </a:pPr>
            <a:r>
              <a:rPr lang="zh-CN" altLang="en-US" sz="2000" b="1" dirty="0">
                <a:latin typeface="大黑体" charset="-122"/>
                <a:ea typeface="大黑体" charset="-122"/>
              </a:rPr>
              <a:t>时间（</a:t>
            </a:r>
            <a:r>
              <a:rPr lang="en-US" altLang="zh-CN" sz="2000" b="1" dirty="0">
                <a:latin typeface="大黑体" charset="-122"/>
                <a:ea typeface="大黑体" charset="-122"/>
              </a:rPr>
              <a:t>AFD</a:t>
            </a:r>
            <a:r>
              <a:rPr lang="zh-CN" altLang="en-US" sz="2000" b="1" dirty="0">
                <a:latin typeface="大黑体" charset="-122"/>
                <a:ea typeface="大黑体" charset="-122"/>
              </a:rPr>
              <a:t>）</a:t>
            </a:r>
          </a:p>
        </p:txBody>
      </p:sp>
      <p:sp>
        <p:nvSpPr>
          <p:cNvPr id="19461" name="Rectangle 7"/>
          <p:cNvSpPr>
            <a:spLocks noChangeArrowheads="1"/>
          </p:cNvSpPr>
          <p:nvPr/>
        </p:nvSpPr>
        <p:spPr bwMode="auto">
          <a:xfrm>
            <a:off x="3244175" y="5855240"/>
            <a:ext cx="7239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9462" name="Rectangle 10"/>
          <p:cNvSpPr>
            <a:spLocks noChangeArrowheads="1"/>
          </p:cNvSpPr>
          <p:nvPr/>
        </p:nvSpPr>
        <p:spPr bwMode="auto">
          <a:xfrm>
            <a:off x="2155150" y="219129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9458" name="Object 9"/>
          <p:cNvGraphicFramePr>
            <a:graphicFrameLocks noChangeAspect="1"/>
          </p:cNvGraphicFramePr>
          <p:nvPr>
            <p:extLst>
              <p:ext uri="{D42A27DB-BD31-4B8C-83A1-F6EECF244321}">
                <p14:modId xmlns:p14="http://schemas.microsoft.com/office/powerpoint/2010/main" val="2076889783"/>
              </p:ext>
            </p:extLst>
          </p:nvPr>
        </p:nvGraphicFramePr>
        <p:xfrm>
          <a:off x="2370509" y="3872317"/>
          <a:ext cx="4514850" cy="2509838"/>
        </p:xfrm>
        <a:graphic>
          <a:graphicData uri="http://schemas.openxmlformats.org/presentationml/2006/ole">
            <mc:AlternateContent xmlns:mc="http://schemas.openxmlformats.org/markup-compatibility/2006">
              <mc:Choice xmlns:v="urn:schemas-microsoft-com:vml" Requires="v">
                <p:oleObj spid="_x0000_s36094" r:id="rId3" imgW="5662879" imgH="3155594" progId="">
                  <p:embed/>
                </p:oleObj>
              </mc:Choice>
              <mc:Fallback>
                <p:oleObj r:id="rId3" imgW="5662879" imgH="3155594"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509" y="3872317"/>
                        <a:ext cx="4514850" cy="250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Rectangle 11"/>
          <p:cNvSpPr>
            <a:spLocks noChangeArrowheads="1"/>
          </p:cNvSpPr>
          <p:nvPr/>
        </p:nvSpPr>
        <p:spPr bwMode="auto">
          <a:xfrm>
            <a:off x="3244175" y="6145751"/>
            <a:ext cx="27675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400" dirty="0">
                <a:solidFill>
                  <a:srgbClr val="000000"/>
                </a:solidFill>
              </a:rPr>
              <a:t>电平交叉率与平均衰落持续时间</a:t>
            </a:r>
            <a:endParaRPr lang="zh-CN" altLang="en-US" sz="1400" dirty="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46</a:t>
            </a:fld>
            <a:endParaRPr lang="en-US" altLang="zh-CN"/>
          </a:p>
        </p:txBody>
      </p:sp>
    </p:spTree>
    <p:extLst>
      <p:ext uri="{BB962C8B-B14F-4D97-AF65-F5344CB8AC3E}">
        <p14:creationId xmlns:p14="http://schemas.microsoft.com/office/powerpoint/2010/main" val="3534130490"/>
      </p:ext>
    </p:extLst>
  </p:cSld>
  <p:clrMapOvr>
    <a:masterClrMapping/>
  </p:clrMapOvr>
  <p:transition>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
          <p:cNvSpPr>
            <a:spLocks noGrp="1" noChangeArrowheads="1"/>
          </p:cNvSpPr>
          <p:nvPr>
            <p:ph type="title"/>
          </p:nvPr>
        </p:nvSpPr>
        <p:spPr>
          <a:xfrm>
            <a:off x="650942" y="809420"/>
            <a:ext cx="7772400" cy="628650"/>
          </a:xfrm>
        </p:spPr>
        <p:txBody>
          <a:bodyPr/>
          <a:lstStyle/>
          <a:p>
            <a:pPr eaLnBrk="1" hangingPunct="1"/>
            <a:r>
              <a:rPr lang="zh-CN" altLang="en-US" b="1" dirty="0">
                <a:solidFill>
                  <a:srgbClr val="002060"/>
                </a:solidFill>
                <a:latin typeface="大黑体" charset="-122"/>
                <a:ea typeface="大黑体" charset="-122"/>
              </a:rPr>
              <a:t>时域的二阶衰落统计特性：</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电平交叉率</a:t>
            </a:r>
          </a:p>
        </p:txBody>
      </p:sp>
      <p:sp>
        <p:nvSpPr>
          <p:cNvPr id="20488" name="Rectangle 3"/>
          <p:cNvSpPr>
            <a:spLocks noGrp="1" noChangeArrowheads="1"/>
          </p:cNvSpPr>
          <p:nvPr>
            <p:ph type="body" sz="half" idx="1"/>
          </p:nvPr>
        </p:nvSpPr>
        <p:spPr>
          <a:xfrm>
            <a:off x="650942" y="1514270"/>
            <a:ext cx="8382000" cy="4648200"/>
          </a:xfrm>
        </p:spPr>
        <p:txBody>
          <a:bodyPr/>
          <a:lstStyle/>
          <a:p>
            <a:pPr eaLnBrk="1" hangingPunct="1">
              <a:spcAft>
                <a:spcPts val="1000"/>
              </a:spcAft>
              <a:buClr>
                <a:schemeClr val="tx1"/>
              </a:buClr>
              <a:buFont typeface="Monotype Sorts" pitchFamily="2" charset="2"/>
              <a:buChar char="l"/>
            </a:pPr>
            <a:r>
              <a:rPr lang="zh-CN" altLang="en-US" sz="2400" b="1" dirty="0">
                <a:ea typeface="大黑体" charset="-122"/>
                <a:sym typeface="Symbol" panose="05050102010706020507" pitchFamily="18" charset="2"/>
              </a:rPr>
              <a:t>电平交叉率定义为在单位时间内幅度低于给定门限的平均次数。在平衰落的情况下，对于时间选择性信道，电平交叉率可通过幅度和其时间导数的联合概率分布函数计算得到。</a:t>
            </a:r>
          </a:p>
          <a:p>
            <a:pPr eaLnBrk="1" hangingPunct="1">
              <a:spcAft>
                <a:spcPts val="1000"/>
              </a:spcAft>
              <a:buClr>
                <a:schemeClr val="tx1"/>
              </a:buClr>
              <a:buFont typeface="Monotype Sorts" pitchFamily="2" charset="2"/>
              <a:buChar char="l"/>
            </a:pPr>
            <a:r>
              <a:rPr lang="zh-CN" altLang="en-US" sz="2400" b="1" dirty="0">
                <a:ea typeface="大黑体" charset="-122"/>
                <a:sym typeface="Symbol" panose="05050102010706020507" pitchFamily="18" charset="2"/>
              </a:rPr>
              <a:t>假定信道满足瑞利衰落条件，电平交叉率</a:t>
            </a:r>
            <a:r>
              <a:rPr lang="en-US" altLang="zh-CN" sz="2400" b="1" dirty="0">
                <a:ea typeface="大黑体" charset="-122"/>
                <a:sym typeface="Symbol" panose="05050102010706020507" pitchFamily="18" charset="2"/>
              </a:rPr>
              <a:t>Nt</a:t>
            </a:r>
            <a:r>
              <a:rPr lang="zh-CN" altLang="en-US" sz="2400" b="1" dirty="0">
                <a:ea typeface="大黑体" charset="-122"/>
                <a:sym typeface="Symbol" panose="05050102010706020507" pitchFamily="18" charset="2"/>
              </a:rPr>
              <a:t>为</a:t>
            </a:r>
          </a:p>
          <a:p>
            <a:pPr eaLnBrk="1" hangingPunct="1">
              <a:buClr>
                <a:schemeClr val="tx1"/>
              </a:buClr>
              <a:buFont typeface="Monotype Sorts" pitchFamily="2" charset="2"/>
              <a:buChar char="l"/>
            </a:pPr>
            <a:endParaRPr lang="zh-CN" altLang="en-US" sz="2400" b="1" dirty="0">
              <a:ea typeface="大黑体" charset="-122"/>
              <a:sym typeface="Symbol" panose="05050102010706020507" pitchFamily="18" charset="2"/>
            </a:endParaRPr>
          </a:p>
          <a:p>
            <a:pPr eaLnBrk="1" hangingPunct="1">
              <a:spcBef>
                <a:spcPts val="1800"/>
              </a:spcBef>
              <a:buClr>
                <a:schemeClr val="tx1"/>
              </a:buClr>
              <a:buFont typeface="Monotype Sorts" pitchFamily="2" charset="2"/>
              <a:buChar char="l"/>
            </a:pPr>
            <a:r>
              <a:rPr lang="zh-CN" altLang="en-US" sz="2400" b="1" dirty="0">
                <a:ea typeface="大黑体" charset="-122"/>
                <a:sym typeface="Symbol" panose="05050102010706020507" pitchFamily="18" charset="2"/>
              </a:rPr>
              <a:t>其中：    为多普勒扩展的均方根值，           ，  为幅度门限，   为信号的平均功率。</a:t>
            </a:r>
          </a:p>
          <a:p>
            <a:pPr eaLnBrk="1" hangingPunct="1">
              <a:buClr>
                <a:schemeClr val="tx1"/>
              </a:buClr>
              <a:buFont typeface="Monotype Sorts" pitchFamily="2" charset="2"/>
              <a:buChar char="l"/>
            </a:pPr>
            <a:endParaRPr lang="zh-CN" altLang="en-US" sz="2400" b="1" dirty="0">
              <a:ea typeface="大黑体" charset="-122"/>
              <a:sym typeface="Symbol" panose="05050102010706020507" pitchFamily="18" charset="2"/>
            </a:endParaRPr>
          </a:p>
          <a:p>
            <a:pPr eaLnBrk="1" hangingPunct="1">
              <a:buClr>
                <a:schemeClr val="tx1"/>
              </a:buClr>
              <a:buFont typeface="Monotype Sorts" pitchFamily="2" charset="2"/>
              <a:buChar char="l"/>
            </a:pPr>
            <a:endParaRPr lang="en-US" altLang="zh-CN" sz="2400" b="1" dirty="0">
              <a:ea typeface="大黑体" charset="-122"/>
              <a:sym typeface="Symbol" panose="05050102010706020507" pitchFamily="18" charset="2"/>
            </a:endParaRPr>
          </a:p>
        </p:txBody>
      </p:sp>
      <p:sp>
        <p:nvSpPr>
          <p:cNvPr id="20489" name="Rectangle 12"/>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0" name="Rectangle 14"/>
          <p:cNvSpPr>
            <a:spLocks noChangeArrowheads="1"/>
          </p:cNvSpPr>
          <p:nvPr/>
        </p:nvSpPr>
        <p:spPr bwMode="auto">
          <a:xfrm>
            <a:off x="155642" y="36859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2" name="Object 13"/>
          <p:cNvGraphicFramePr>
            <a:graphicFrameLocks noChangeAspect="1"/>
          </p:cNvGraphicFramePr>
          <p:nvPr>
            <p:extLst>
              <p:ext uri="{D42A27DB-BD31-4B8C-83A1-F6EECF244321}">
                <p14:modId xmlns:p14="http://schemas.microsoft.com/office/powerpoint/2010/main" val="1616493872"/>
              </p:ext>
            </p:extLst>
          </p:nvPr>
        </p:nvGraphicFramePr>
        <p:xfrm>
          <a:off x="3198085" y="3616119"/>
          <a:ext cx="2678113" cy="723900"/>
        </p:xfrm>
        <a:graphic>
          <a:graphicData uri="http://schemas.openxmlformats.org/presentationml/2006/ole">
            <mc:AlternateContent xmlns:mc="http://schemas.openxmlformats.org/markup-compatibility/2006">
              <mc:Choice xmlns:v="urn:schemas-microsoft-com:vml" Requires="v">
                <p:oleObj spid="_x0000_s43246" name="公式" r:id="rId3" imgW="1409088" imgH="380835" progId="Equation.3">
                  <p:embed/>
                </p:oleObj>
              </mc:Choice>
              <mc:Fallback>
                <p:oleObj name="公式" r:id="rId3" imgW="1409088" imgH="380835" progId="Equation.3">
                  <p:embed/>
                  <p:pic>
                    <p:nvPicPr>
                      <p:cNvPr id="0" name="Picture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085" y="3616119"/>
                        <a:ext cx="2678113"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Rectangle 16"/>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2" name="Rectangle 18"/>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3" name="Object 17"/>
          <p:cNvGraphicFramePr>
            <a:graphicFrameLocks noChangeAspect="1"/>
          </p:cNvGraphicFramePr>
          <p:nvPr>
            <p:extLst>
              <p:ext uri="{D42A27DB-BD31-4B8C-83A1-F6EECF244321}">
                <p14:modId xmlns:p14="http://schemas.microsoft.com/office/powerpoint/2010/main" val="2758293623"/>
              </p:ext>
            </p:extLst>
          </p:nvPr>
        </p:nvGraphicFramePr>
        <p:xfrm>
          <a:off x="1959042" y="4425745"/>
          <a:ext cx="327025" cy="327025"/>
        </p:xfrm>
        <a:graphic>
          <a:graphicData uri="http://schemas.openxmlformats.org/presentationml/2006/ole">
            <mc:AlternateContent xmlns:mc="http://schemas.openxmlformats.org/markup-compatibility/2006">
              <mc:Choice xmlns:v="urn:schemas-microsoft-com:vml" Requires="v">
                <p:oleObj spid="_x0000_s43247" name="公式" r:id="rId5" imgW="203024" imgH="203024" progId="Equation.3">
                  <p:embed/>
                </p:oleObj>
              </mc:Choice>
              <mc:Fallback>
                <p:oleObj name="公式" r:id="rId5" imgW="203024" imgH="203024"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9042" y="4425745"/>
                        <a:ext cx="32702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3" name="Rectangle 20"/>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4" name="Object 19"/>
          <p:cNvGraphicFramePr>
            <a:graphicFrameLocks noChangeAspect="1"/>
          </p:cNvGraphicFramePr>
          <p:nvPr>
            <p:extLst>
              <p:ext uri="{D42A27DB-BD31-4B8C-83A1-F6EECF244321}">
                <p14:modId xmlns:p14="http://schemas.microsoft.com/office/powerpoint/2010/main" val="2416133856"/>
              </p:ext>
            </p:extLst>
          </p:nvPr>
        </p:nvGraphicFramePr>
        <p:xfrm>
          <a:off x="6028421" y="4289108"/>
          <a:ext cx="936625" cy="593725"/>
        </p:xfrm>
        <a:graphic>
          <a:graphicData uri="http://schemas.openxmlformats.org/presentationml/2006/ole">
            <mc:AlternateContent xmlns:mc="http://schemas.openxmlformats.org/markup-compatibility/2006">
              <mc:Choice xmlns:v="urn:schemas-microsoft-com:vml" Requires="v">
                <p:oleObj spid="_x0000_s43248" name="公式" r:id="rId7" imgW="672808" imgH="431613" progId="Equation.3">
                  <p:embed/>
                </p:oleObj>
              </mc:Choice>
              <mc:Fallback>
                <p:oleObj name="公式" r:id="rId7" imgW="672808" imgH="431613" progId="Equation.3">
                  <p:embed/>
                  <p:pic>
                    <p:nvPicPr>
                      <p:cNvPr id="0" name="Picture 2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8421" y="4289108"/>
                        <a:ext cx="93662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4" name="Rectangle 22"/>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5" name="Object 21"/>
          <p:cNvGraphicFramePr>
            <a:graphicFrameLocks noChangeAspect="1"/>
          </p:cNvGraphicFramePr>
          <p:nvPr>
            <p:extLst>
              <p:ext uri="{D42A27DB-BD31-4B8C-83A1-F6EECF244321}">
                <p14:modId xmlns:p14="http://schemas.microsoft.com/office/powerpoint/2010/main" val="1646256566"/>
              </p:ext>
            </p:extLst>
          </p:nvPr>
        </p:nvGraphicFramePr>
        <p:xfrm>
          <a:off x="1546460" y="4759120"/>
          <a:ext cx="344488" cy="330200"/>
        </p:xfrm>
        <a:graphic>
          <a:graphicData uri="http://schemas.openxmlformats.org/presentationml/2006/ole">
            <mc:AlternateContent xmlns:mc="http://schemas.openxmlformats.org/markup-compatibility/2006">
              <mc:Choice xmlns:v="urn:schemas-microsoft-com:vml" Requires="v">
                <p:oleObj spid="_x0000_s43249" name="公式" r:id="rId9" imgW="241300" imgH="228600" progId="Equation.3">
                  <p:embed/>
                </p:oleObj>
              </mc:Choice>
              <mc:Fallback>
                <p:oleObj name="公式" r:id="rId9" imgW="241300" imgH="228600" progId="Equation.3">
                  <p:embed/>
                  <p:pic>
                    <p:nvPicPr>
                      <p:cNvPr id="0" name="Picture 2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6460" y="4759120"/>
                        <a:ext cx="34448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5" name="Rectangle 24"/>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6" name="Object 23"/>
          <p:cNvGraphicFramePr>
            <a:graphicFrameLocks noChangeAspect="1"/>
          </p:cNvGraphicFramePr>
          <p:nvPr>
            <p:extLst>
              <p:ext uri="{D42A27DB-BD31-4B8C-83A1-F6EECF244321}">
                <p14:modId xmlns:p14="http://schemas.microsoft.com/office/powerpoint/2010/main" val="2227900383"/>
              </p:ext>
            </p:extLst>
          </p:nvPr>
        </p:nvGraphicFramePr>
        <p:xfrm>
          <a:off x="7257146" y="4478020"/>
          <a:ext cx="203200" cy="215900"/>
        </p:xfrm>
        <a:graphic>
          <a:graphicData uri="http://schemas.openxmlformats.org/presentationml/2006/ole">
            <mc:AlternateContent xmlns:mc="http://schemas.openxmlformats.org/markup-compatibility/2006">
              <mc:Choice xmlns:v="urn:schemas-microsoft-com:vml" Requires="v">
                <p:oleObj spid="_x0000_s43250" name="公式" r:id="rId11" imgW="139639" imgH="152334" progId="Equation.3">
                  <p:embed/>
                </p:oleObj>
              </mc:Choice>
              <mc:Fallback>
                <p:oleObj name="公式" r:id="rId11" imgW="139639" imgH="152334" progId="Equation.3">
                  <p:embed/>
                  <p:pic>
                    <p:nvPicPr>
                      <p:cNvPr id="0" name="Picture 2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7146" y="4478020"/>
                        <a:ext cx="203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47</a:t>
            </a:fld>
            <a:endParaRPr lang="en-US" altLang="zh-CN"/>
          </a:p>
        </p:txBody>
      </p:sp>
    </p:spTree>
    <p:extLst>
      <p:ext uri="{BB962C8B-B14F-4D97-AF65-F5344CB8AC3E}">
        <p14:creationId xmlns:p14="http://schemas.microsoft.com/office/powerpoint/2010/main" val="3527790841"/>
      </p:ext>
    </p:extLst>
  </p:cSld>
  <p:clrMapOvr>
    <a:masterClrMapping/>
  </p:clrMapOvr>
  <p:transition>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568729" y="253139"/>
            <a:ext cx="8445500" cy="1238386"/>
          </a:xfrm>
        </p:spPr>
        <p:txBody>
          <a:bodyPr/>
          <a:lstStyle/>
          <a:p>
            <a:pPr eaLnBrk="1" hangingPunct="1"/>
            <a:r>
              <a:rPr lang="zh-CN" altLang="en-US" b="1" dirty="0">
                <a:solidFill>
                  <a:srgbClr val="002060"/>
                </a:solidFill>
                <a:latin typeface="大黑体" charset="-122"/>
                <a:ea typeface="大黑体" charset="-122"/>
              </a:rPr>
              <a:t>时域的二阶衰落统计特性：</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平均衰落持续时间</a:t>
            </a:r>
          </a:p>
        </p:txBody>
      </p:sp>
      <p:sp>
        <p:nvSpPr>
          <p:cNvPr id="21509" name="Rectangle 7"/>
          <p:cNvSpPr>
            <a:spLocks noChangeArrowheads="1"/>
          </p:cNvSpPr>
          <p:nvPr/>
        </p:nvSpPr>
        <p:spPr bwMode="auto">
          <a:xfrm>
            <a:off x="4612126" y="5530986"/>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510" name="Rectangle 9"/>
          <p:cNvSpPr>
            <a:spLocks noChangeArrowheads="1"/>
          </p:cNvSpPr>
          <p:nvPr/>
        </p:nvSpPr>
        <p:spPr bwMode="auto">
          <a:xfrm>
            <a:off x="2021326" y="15971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511" name="Rectangle 12"/>
          <p:cNvSpPr>
            <a:spLocks noChangeArrowheads="1"/>
          </p:cNvSpPr>
          <p:nvPr/>
        </p:nvSpPr>
        <p:spPr bwMode="auto">
          <a:xfrm>
            <a:off x="608451" y="1549672"/>
            <a:ext cx="812165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平均衰落持续时间定义为接收信号幅度低于给定门限的持续时间之平均值。对于给定门限，平均衰落持续时间可以从下式计算：</a:t>
            </a:r>
            <a:r>
              <a:rPr lang="zh-CN" altLang="en-US" sz="2400" dirty="0">
                <a:latin typeface="大黑体" charset="-122"/>
                <a:ea typeface="大黑体" charset="-122"/>
              </a:rPr>
              <a:t> </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假定信道满足瑞利衰落条件，平均衰落持续时间为：</a:t>
            </a:r>
            <a:r>
              <a:rPr lang="zh-CN" altLang="en-US" sz="2400" dirty="0">
                <a:latin typeface="大黑体" charset="-122"/>
                <a:ea typeface="大黑体" charset="-122"/>
              </a:rPr>
              <a:t> </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 </a:t>
            </a:r>
          </a:p>
        </p:txBody>
      </p:sp>
      <p:graphicFrame>
        <p:nvGraphicFramePr>
          <p:cNvPr id="21506" name="Object 13"/>
          <p:cNvGraphicFramePr>
            <a:graphicFrameLocks noChangeAspect="1"/>
          </p:cNvGraphicFramePr>
          <p:nvPr>
            <p:extLst>
              <p:ext uri="{D42A27DB-BD31-4B8C-83A1-F6EECF244321}">
                <p14:modId xmlns:p14="http://schemas.microsoft.com/office/powerpoint/2010/main" val="3142512006"/>
              </p:ext>
            </p:extLst>
          </p:nvPr>
        </p:nvGraphicFramePr>
        <p:xfrm>
          <a:off x="3261198" y="2622124"/>
          <a:ext cx="2413000" cy="992188"/>
        </p:xfrm>
        <a:graphic>
          <a:graphicData uri="http://schemas.openxmlformats.org/presentationml/2006/ole">
            <mc:AlternateContent xmlns:mc="http://schemas.openxmlformats.org/markup-compatibility/2006">
              <mc:Choice xmlns:v="urn:schemas-microsoft-com:vml" Requires="v">
                <p:oleObj spid="_x0000_s38394" name="公式" r:id="rId3" imgW="1016000" imgH="419100" progId="Equation.3">
                  <p:embed/>
                </p:oleObj>
              </mc:Choice>
              <mc:Fallback>
                <p:oleObj name="公式" r:id="rId3" imgW="1016000" imgH="4191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198" y="2622124"/>
                        <a:ext cx="24130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Rectangle 16"/>
          <p:cNvSpPr>
            <a:spLocks noChangeArrowheads="1"/>
          </p:cNvSpPr>
          <p:nvPr/>
        </p:nvSpPr>
        <p:spPr bwMode="auto">
          <a:xfrm>
            <a:off x="97276" y="31128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7" name="Object 15"/>
          <p:cNvGraphicFramePr>
            <a:graphicFrameLocks noChangeAspect="1"/>
          </p:cNvGraphicFramePr>
          <p:nvPr>
            <p:extLst>
              <p:ext uri="{D42A27DB-BD31-4B8C-83A1-F6EECF244321}">
                <p14:modId xmlns:p14="http://schemas.microsoft.com/office/powerpoint/2010/main" val="1342659236"/>
              </p:ext>
            </p:extLst>
          </p:nvPr>
        </p:nvGraphicFramePr>
        <p:xfrm>
          <a:off x="3190554" y="4514031"/>
          <a:ext cx="2554288" cy="771525"/>
        </p:xfrm>
        <a:graphic>
          <a:graphicData uri="http://schemas.openxmlformats.org/presentationml/2006/ole">
            <mc:AlternateContent xmlns:mc="http://schemas.openxmlformats.org/markup-compatibility/2006">
              <mc:Choice xmlns:v="urn:schemas-microsoft-com:vml" Requires="v">
                <p:oleObj spid="_x0000_s38395" name="公式" r:id="rId5" imgW="1422400" imgH="431800" progId="Equation.3">
                  <p:embed/>
                </p:oleObj>
              </mc:Choice>
              <mc:Fallback>
                <p:oleObj name="公式" r:id="rId5" imgW="1422400" imgH="4318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554" y="4514031"/>
                        <a:ext cx="2554288"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48</a:t>
            </a:fld>
            <a:endParaRPr lang="en-US" altLang="zh-CN"/>
          </a:p>
        </p:txBody>
      </p:sp>
    </p:spTree>
    <p:extLst>
      <p:ext uri="{BB962C8B-B14F-4D97-AF65-F5344CB8AC3E}">
        <p14:creationId xmlns:p14="http://schemas.microsoft.com/office/powerpoint/2010/main" val="4020781145"/>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28675" name="Rectangle 3"/>
          <p:cNvSpPr>
            <a:spLocks noGrp="1" noChangeArrowheads="1"/>
          </p:cNvSpPr>
          <p:nvPr>
            <p:ph type="ctrTitle"/>
          </p:nvPr>
        </p:nvSpPr>
        <p:spPr>
          <a:xfrm>
            <a:off x="741329" y="1779757"/>
            <a:ext cx="7772400" cy="952500"/>
          </a:xfrm>
        </p:spPr>
        <p:txBody>
          <a:bodyPr/>
          <a:lstStyle/>
          <a:p>
            <a:pPr eaLnBrk="1" hangingPunct="1"/>
            <a:r>
              <a:rPr lang="zh-CN" altLang="en-US" b="1" dirty="0">
                <a:ea typeface="大黑体" charset="-122"/>
              </a:rPr>
              <a:t>地面视距传播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4</a:t>
            </a:fld>
            <a:endParaRPr lang="en-GB" altLang="zh-CN"/>
          </a:p>
        </p:txBody>
      </p:sp>
    </p:spTree>
    <p:extLst>
      <p:ext uri="{BB962C8B-B14F-4D97-AF65-F5344CB8AC3E}">
        <p14:creationId xmlns:p14="http://schemas.microsoft.com/office/powerpoint/2010/main" val="2171238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15950" y="665603"/>
            <a:ext cx="7772400" cy="628650"/>
          </a:xfrm>
        </p:spPr>
        <p:txBody>
          <a:bodyPr/>
          <a:lstStyle/>
          <a:p>
            <a:pPr eaLnBrk="1" hangingPunct="1"/>
            <a:r>
              <a:rPr lang="zh-CN" altLang="en-US" sz="5400" b="1" dirty="0">
                <a:solidFill>
                  <a:srgbClr val="002060"/>
                </a:solidFill>
                <a:latin typeface="大黑体" charset="-122"/>
                <a:ea typeface="大黑体" charset="-122"/>
              </a:rPr>
              <a:t>频域的二阶衰落统计特性</a:t>
            </a:r>
          </a:p>
        </p:txBody>
      </p:sp>
      <p:sp>
        <p:nvSpPr>
          <p:cNvPr id="22534" name="Rectangle 3"/>
          <p:cNvSpPr>
            <a:spLocks noChangeArrowheads="1"/>
          </p:cNvSpPr>
          <p:nvPr/>
        </p:nvSpPr>
        <p:spPr bwMode="auto">
          <a:xfrm>
            <a:off x="4514850" y="5219700"/>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5" name="Rectangle 4"/>
          <p:cNvSpPr>
            <a:spLocks noChangeArrowheads="1"/>
          </p:cNvSpPr>
          <p:nvPr/>
        </p:nvSpPr>
        <p:spPr bwMode="auto">
          <a:xfrm>
            <a:off x="1924050" y="1285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6" name="Rectangle 5"/>
          <p:cNvSpPr>
            <a:spLocks noChangeArrowheads="1"/>
          </p:cNvSpPr>
          <p:nvPr/>
        </p:nvSpPr>
        <p:spPr bwMode="auto">
          <a:xfrm>
            <a:off x="615950" y="1557437"/>
            <a:ext cx="81216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在慢衰落情况下，对于频率选择性信道，我们也可以定义频域上的电平交叉率，即</a:t>
            </a:r>
            <a:r>
              <a:rPr lang="zh-CN" altLang="en-US" sz="2400" b="1" dirty="0">
                <a:solidFill>
                  <a:srgbClr val="000066"/>
                </a:solidFill>
                <a:latin typeface="大黑体" charset="-122"/>
                <a:ea typeface="大黑体" charset="-122"/>
              </a:rPr>
              <a:t>在单位频带内幅度低于给定门限的平均次数。</a:t>
            </a:r>
            <a:r>
              <a:rPr lang="zh-CN" altLang="en-US" sz="2400" b="1" dirty="0">
                <a:latin typeface="大黑体" charset="-122"/>
                <a:ea typeface="大黑体" charset="-122"/>
              </a:rPr>
              <a:t>假定信道满足瑞利衰落条件，根据对偶关系，频域的电平交叉率为：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其中  为时延扩展。</a:t>
            </a: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同样原理，可以定义平均衰落持续带宽。根据对偶关系得出：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p:txBody>
      </p:sp>
      <p:sp>
        <p:nvSpPr>
          <p:cNvPr id="2253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9"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0" name="Object 10"/>
          <p:cNvGraphicFramePr>
            <a:graphicFrameLocks noChangeAspect="1"/>
          </p:cNvGraphicFramePr>
          <p:nvPr>
            <p:extLst>
              <p:ext uri="{D42A27DB-BD31-4B8C-83A1-F6EECF244321}">
                <p14:modId xmlns:p14="http://schemas.microsoft.com/office/powerpoint/2010/main" val="779266543"/>
              </p:ext>
            </p:extLst>
          </p:nvPr>
        </p:nvGraphicFramePr>
        <p:xfrm>
          <a:off x="2978150" y="3133626"/>
          <a:ext cx="3517900" cy="561975"/>
        </p:xfrm>
        <a:graphic>
          <a:graphicData uri="http://schemas.openxmlformats.org/presentationml/2006/ole">
            <mc:AlternateContent xmlns:mc="http://schemas.openxmlformats.org/markup-compatibility/2006">
              <mc:Choice xmlns:v="urn:schemas-microsoft-com:vml" Requires="v">
                <p:oleObj spid="_x0000_s39667" name="公式" r:id="rId3" imgW="1612900" imgH="254000" progId="Equation.3">
                  <p:embed/>
                </p:oleObj>
              </mc:Choice>
              <mc:Fallback>
                <p:oleObj name="公式" r:id="rId3" imgW="1612900" imgH="2540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150" y="3133626"/>
                        <a:ext cx="351790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1" name="Object 12"/>
          <p:cNvGraphicFramePr>
            <a:graphicFrameLocks noChangeAspect="1"/>
          </p:cNvGraphicFramePr>
          <p:nvPr>
            <p:extLst>
              <p:ext uri="{D42A27DB-BD31-4B8C-83A1-F6EECF244321}">
                <p14:modId xmlns:p14="http://schemas.microsoft.com/office/powerpoint/2010/main" val="3873651376"/>
              </p:ext>
            </p:extLst>
          </p:nvPr>
        </p:nvGraphicFramePr>
        <p:xfrm>
          <a:off x="1347281" y="3819594"/>
          <a:ext cx="323850" cy="339725"/>
        </p:xfrm>
        <a:graphic>
          <a:graphicData uri="http://schemas.openxmlformats.org/presentationml/2006/ole">
            <mc:AlternateContent xmlns:mc="http://schemas.openxmlformats.org/markup-compatibility/2006">
              <mc:Choice xmlns:v="urn:schemas-microsoft-com:vml" Requires="v">
                <p:oleObj spid="_x0000_s39668" name="公式" r:id="rId5" imgW="190417" imgH="203112" progId="Equation.3">
                  <p:embed/>
                </p:oleObj>
              </mc:Choice>
              <mc:Fallback>
                <p:oleObj name="公式" r:id="rId5" imgW="190417" imgH="203112"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281" y="3819594"/>
                        <a:ext cx="323850"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1"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2" name="Object 14"/>
          <p:cNvGraphicFramePr>
            <a:graphicFrameLocks noChangeAspect="1"/>
          </p:cNvGraphicFramePr>
          <p:nvPr>
            <p:extLst>
              <p:ext uri="{D42A27DB-BD31-4B8C-83A1-F6EECF244321}">
                <p14:modId xmlns:p14="http://schemas.microsoft.com/office/powerpoint/2010/main" val="760652048"/>
              </p:ext>
            </p:extLst>
          </p:nvPr>
        </p:nvGraphicFramePr>
        <p:xfrm>
          <a:off x="3602037" y="5116850"/>
          <a:ext cx="1800225" cy="771525"/>
        </p:xfrm>
        <a:graphic>
          <a:graphicData uri="http://schemas.openxmlformats.org/presentationml/2006/ole">
            <mc:AlternateContent xmlns:mc="http://schemas.openxmlformats.org/markup-compatibility/2006">
              <mc:Choice xmlns:v="urn:schemas-microsoft-com:vml" Requires="v">
                <p:oleObj spid="_x0000_s39669" name="公式" r:id="rId7" imgW="1002865" imgH="431613" progId="Equation.3">
                  <p:embed/>
                </p:oleObj>
              </mc:Choice>
              <mc:Fallback>
                <p:oleObj name="公式" r:id="rId7" imgW="1002865" imgH="431613" progId="Equation.3">
                  <p:embed/>
                  <p:pic>
                    <p:nvPicPr>
                      <p:cNvPr id="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2037" y="5116850"/>
                        <a:ext cx="180022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49</a:t>
            </a:fld>
            <a:endParaRPr lang="en-US" altLang="zh-CN"/>
          </a:p>
        </p:txBody>
      </p:sp>
    </p:spTree>
    <p:extLst>
      <p:ext uri="{BB962C8B-B14F-4D97-AF65-F5344CB8AC3E}">
        <p14:creationId xmlns:p14="http://schemas.microsoft.com/office/powerpoint/2010/main" val="3114475346"/>
      </p:ext>
    </p:extLst>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607640" y="791554"/>
            <a:ext cx="7772400" cy="628650"/>
          </a:xfrm>
        </p:spPr>
        <p:txBody>
          <a:bodyPr/>
          <a:lstStyle/>
          <a:p>
            <a:pPr eaLnBrk="1" hangingPunct="1"/>
            <a:r>
              <a:rPr lang="zh-CN" altLang="en-US" sz="5400" b="1" dirty="0">
                <a:solidFill>
                  <a:srgbClr val="002060"/>
                </a:solidFill>
                <a:latin typeface="大黑体" charset="-122"/>
                <a:ea typeface="大黑体" charset="-122"/>
              </a:rPr>
              <a:t>空域的二阶衰落统计特性</a:t>
            </a:r>
          </a:p>
        </p:txBody>
      </p:sp>
      <p:sp>
        <p:nvSpPr>
          <p:cNvPr id="23558" name="Rectangle 3"/>
          <p:cNvSpPr>
            <a:spLocks noChangeArrowheads="1"/>
          </p:cNvSpPr>
          <p:nvPr/>
        </p:nvSpPr>
        <p:spPr bwMode="auto">
          <a:xfrm>
            <a:off x="4573215" y="5647716"/>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59" name="Rectangle 4"/>
          <p:cNvSpPr>
            <a:spLocks noChangeArrowheads="1"/>
          </p:cNvSpPr>
          <p:nvPr/>
        </p:nvSpPr>
        <p:spPr bwMode="auto">
          <a:xfrm>
            <a:off x="1982415" y="171389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0" name="Rectangle 5"/>
          <p:cNvSpPr>
            <a:spLocks noChangeArrowheads="1"/>
          </p:cNvSpPr>
          <p:nvPr/>
        </p:nvSpPr>
        <p:spPr bwMode="auto">
          <a:xfrm>
            <a:off x="607640" y="1524979"/>
            <a:ext cx="812165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在慢衰落及平衰落情况下，对于空间选择性信道，我们也可以定义空域上的电平交叉率，即</a:t>
            </a:r>
            <a:r>
              <a:rPr lang="zh-CN" altLang="en-US" sz="2400" b="1" dirty="0">
                <a:solidFill>
                  <a:srgbClr val="000066"/>
                </a:solidFill>
                <a:latin typeface="大黑体" charset="-122"/>
                <a:ea typeface="大黑体" charset="-122"/>
              </a:rPr>
              <a:t>在单位距离内幅度低于给定门限的平均次数。</a:t>
            </a:r>
            <a:r>
              <a:rPr lang="zh-CN" altLang="en-US" sz="2400" b="1" dirty="0">
                <a:latin typeface="大黑体" charset="-122"/>
                <a:ea typeface="大黑体" charset="-122"/>
              </a:rPr>
              <a:t>假定信道满足瑞利衰落条件，根据对偶关系，空域的电平交叉率为：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其中  为角度扩展。</a:t>
            </a: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同样原理，可以定义平均衰落持续距离。根据对偶关系得出</a:t>
            </a:r>
            <a:r>
              <a:rPr lang="zh-CN" altLang="en-US" sz="2400" dirty="0">
                <a:latin typeface="大黑体" charset="-122"/>
                <a:ea typeface="大黑体" charset="-122"/>
              </a:rPr>
              <a:t>：</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 </a:t>
            </a:r>
          </a:p>
        </p:txBody>
      </p:sp>
      <p:sp>
        <p:nvSpPr>
          <p:cNvPr id="23561" name="Rectangle 6"/>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2" name="Rectangle 7"/>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3" name="Rectangle 8"/>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4" name="Rectangle 10"/>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5" name="Rectangle 12"/>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6" name="Rectangle 15"/>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4" name="Object 14"/>
          <p:cNvGraphicFramePr>
            <a:graphicFrameLocks noChangeAspect="1"/>
          </p:cNvGraphicFramePr>
          <p:nvPr>
            <p:extLst>
              <p:ext uri="{D42A27DB-BD31-4B8C-83A1-F6EECF244321}">
                <p14:modId xmlns:p14="http://schemas.microsoft.com/office/powerpoint/2010/main" val="2193055324"/>
              </p:ext>
            </p:extLst>
          </p:nvPr>
        </p:nvGraphicFramePr>
        <p:xfrm>
          <a:off x="3074615" y="3038541"/>
          <a:ext cx="2838450" cy="762000"/>
        </p:xfrm>
        <a:graphic>
          <a:graphicData uri="http://schemas.openxmlformats.org/presentationml/2006/ole">
            <mc:AlternateContent xmlns:mc="http://schemas.openxmlformats.org/markup-compatibility/2006">
              <mc:Choice xmlns:v="urn:schemas-microsoft-com:vml" Requires="v">
                <p:oleObj spid="_x0000_s40691" name="公式" r:id="rId3" imgW="1422400" imgH="381000" progId="Equation.3">
                  <p:embed/>
                </p:oleObj>
              </mc:Choice>
              <mc:Fallback>
                <p:oleObj name="公式" r:id="rId3" imgW="1422400" imgH="3810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615" y="3038541"/>
                        <a:ext cx="28384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7" name="Rectangle 17"/>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5" name="Object 16"/>
          <p:cNvGraphicFramePr>
            <a:graphicFrameLocks noChangeAspect="1"/>
          </p:cNvGraphicFramePr>
          <p:nvPr>
            <p:extLst>
              <p:ext uri="{D42A27DB-BD31-4B8C-83A1-F6EECF244321}">
                <p14:modId xmlns:p14="http://schemas.microsoft.com/office/powerpoint/2010/main" val="1355561487"/>
              </p:ext>
            </p:extLst>
          </p:nvPr>
        </p:nvGraphicFramePr>
        <p:xfrm>
          <a:off x="1391865" y="3857016"/>
          <a:ext cx="279400" cy="320675"/>
        </p:xfrm>
        <a:graphic>
          <a:graphicData uri="http://schemas.openxmlformats.org/presentationml/2006/ole">
            <mc:AlternateContent xmlns:mc="http://schemas.openxmlformats.org/markup-compatibility/2006">
              <mc:Choice xmlns:v="urn:schemas-microsoft-com:vml" Requires="v">
                <p:oleObj spid="_x0000_s40692" name="公式" r:id="rId5" imgW="190417" imgH="203112" progId="Equation.3">
                  <p:embed/>
                </p:oleObj>
              </mc:Choice>
              <mc:Fallback>
                <p:oleObj name="公式" r:id="rId5" imgW="190417" imgH="203112"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865" y="3857016"/>
                        <a:ext cx="279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8" name="Rectangle 19"/>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6" name="Object 18"/>
          <p:cNvGraphicFramePr>
            <a:graphicFrameLocks noChangeAspect="1"/>
          </p:cNvGraphicFramePr>
          <p:nvPr>
            <p:extLst>
              <p:ext uri="{D42A27DB-BD31-4B8C-83A1-F6EECF244321}">
                <p14:modId xmlns:p14="http://schemas.microsoft.com/office/powerpoint/2010/main" val="3911228148"/>
              </p:ext>
            </p:extLst>
          </p:nvPr>
        </p:nvGraphicFramePr>
        <p:xfrm>
          <a:off x="3153196" y="4995558"/>
          <a:ext cx="2681288" cy="809625"/>
        </p:xfrm>
        <a:graphic>
          <a:graphicData uri="http://schemas.openxmlformats.org/presentationml/2006/ole">
            <mc:AlternateContent xmlns:mc="http://schemas.openxmlformats.org/markup-compatibility/2006">
              <mc:Choice xmlns:v="urn:schemas-microsoft-com:vml" Requires="v">
                <p:oleObj spid="_x0000_s40693" name="公式" r:id="rId7" imgW="1422400" imgH="431800" progId="Equation.3">
                  <p:embed/>
                </p:oleObj>
              </mc:Choice>
              <mc:Fallback>
                <p:oleObj name="公式" r:id="rId7" imgW="1422400" imgH="431800" progId="Equation.3">
                  <p:embed/>
                  <p:pic>
                    <p:nvPicPr>
                      <p:cNvPr id="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3196" y="4995558"/>
                        <a:ext cx="2681288"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50</a:t>
            </a:fld>
            <a:endParaRPr lang="en-US" altLang="zh-CN"/>
          </a:p>
        </p:txBody>
      </p:sp>
    </p:spTree>
    <p:extLst>
      <p:ext uri="{BB962C8B-B14F-4D97-AF65-F5344CB8AC3E}">
        <p14:creationId xmlns:p14="http://schemas.microsoft.com/office/powerpoint/2010/main" val="3963032156"/>
      </p:ext>
    </p:extLst>
  </p:cSld>
  <p:clrMapOvr>
    <a:masterClrMapping/>
  </p:clrMapOvr>
  <p:transition>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3325" y="228600"/>
            <a:ext cx="7772400" cy="1143000"/>
          </a:xfrm>
        </p:spPr>
        <p:txBody>
          <a:bodyPr/>
          <a:lstStyle/>
          <a:p>
            <a:r>
              <a:rPr lang="zh-CN" altLang="en-US" dirty="0">
                <a:solidFill>
                  <a:srgbClr val="002060"/>
                </a:solidFill>
              </a:rPr>
              <a:t>地面视距</a:t>
            </a:r>
            <a:r>
              <a:rPr lang="en-US" altLang="zh-CN" dirty="0">
                <a:solidFill>
                  <a:srgbClr val="002060"/>
                </a:solidFill>
              </a:rPr>
              <a:t>/</a:t>
            </a:r>
            <a:r>
              <a:rPr lang="zh-CN" altLang="en-US" dirty="0">
                <a:solidFill>
                  <a:srgbClr val="002060"/>
                </a:solidFill>
              </a:rPr>
              <a:t>超视距传播链路损耗</a:t>
            </a:r>
            <a:r>
              <a:rPr lang="en-US" altLang="zh-CN" dirty="0">
                <a:solidFill>
                  <a:srgbClr val="002060"/>
                </a:solidFill>
              </a:rPr>
              <a:t>——</a:t>
            </a:r>
            <a:r>
              <a:rPr lang="zh-CN" altLang="en-US" dirty="0">
                <a:solidFill>
                  <a:srgbClr val="002060"/>
                </a:solidFill>
              </a:rPr>
              <a:t>工程计算实例</a:t>
            </a:r>
          </a:p>
        </p:txBody>
      </p:sp>
      <p:sp>
        <p:nvSpPr>
          <p:cNvPr id="3" name="文本占位符 2"/>
          <p:cNvSpPr>
            <a:spLocks noGrp="1"/>
          </p:cNvSpPr>
          <p:nvPr>
            <p:ph type="body" sz="half" idx="1"/>
          </p:nvPr>
        </p:nvSpPr>
        <p:spPr>
          <a:xfrm>
            <a:off x="685799" y="1981200"/>
            <a:ext cx="7539925" cy="3657600"/>
          </a:xfrm>
        </p:spPr>
        <p:txBody>
          <a:bodyPr/>
          <a:lstStyle/>
          <a:p>
            <a:r>
              <a:rPr lang="zh-CN" altLang="en-US" dirty="0"/>
              <a:t>某海上传输距离</a:t>
            </a:r>
            <a:r>
              <a:rPr lang="en-US" altLang="zh-CN" dirty="0">
                <a:solidFill>
                  <a:srgbClr val="C00000"/>
                </a:solidFill>
              </a:rPr>
              <a:t>&gt;100km</a:t>
            </a:r>
            <a:r>
              <a:rPr lang="zh-CN" altLang="en-US" dirty="0"/>
              <a:t>需求的</a:t>
            </a:r>
            <a:r>
              <a:rPr lang="en-US" altLang="zh-CN" dirty="0"/>
              <a:t>VHF</a:t>
            </a:r>
            <a:r>
              <a:rPr lang="zh-CN" altLang="en-US" dirty="0"/>
              <a:t>频段电台</a:t>
            </a:r>
            <a:endParaRPr lang="en-US" altLang="zh-CN" dirty="0"/>
          </a:p>
          <a:p>
            <a:r>
              <a:rPr lang="zh-CN" altLang="en-US" dirty="0"/>
              <a:t>大连</a:t>
            </a:r>
            <a:r>
              <a:rPr lang="en-US" altLang="zh-CN" dirty="0"/>
              <a:t>-</a:t>
            </a:r>
            <a:r>
              <a:rPr lang="zh-CN" altLang="en-US" dirty="0"/>
              <a:t>烟台海上滚装船航线上完成试验</a:t>
            </a:r>
          </a:p>
        </p:txBody>
      </p:sp>
      <p:sp>
        <p:nvSpPr>
          <p:cNvPr id="4" name="联机映像占位符 3"/>
          <p:cNvSpPr>
            <a:spLocks noGrp="1"/>
          </p:cNvSpPr>
          <p:nvPr>
            <p:ph type="clipArt" sz="half" idx="2"/>
          </p:nvPr>
        </p:nvSpPr>
        <p:spPr/>
      </p:sp>
      <p:sp>
        <p:nvSpPr>
          <p:cNvPr id="5" name="灯片编号占位符 4"/>
          <p:cNvSpPr>
            <a:spLocks noGrp="1"/>
          </p:cNvSpPr>
          <p:nvPr>
            <p:ph type="sldNum" sz="quarter" idx="12"/>
          </p:nvPr>
        </p:nvSpPr>
        <p:spPr/>
        <p:txBody>
          <a:bodyPr/>
          <a:lstStyle/>
          <a:p>
            <a:fld id="{A52A425A-566B-4A8B-9020-754C9765E48E}" type="slidenum">
              <a:rPr lang="en-US" altLang="zh-CN" smtClean="0"/>
              <a:pPr/>
              <a:t>51</a:t>
            </a:fld>
            <a:endParaRPr lang="en-US" altLang="zh-CN"/>
          </a:p>
        </p:txBody>
      </p:sp>
    </p:spTree>
    <p:extLst>
      <p:ext uri="{BB962C8B-B14F-4D97-AF65-F5344CB8AC3E}">
        <p14:creationId xmlns:p14="http://schemas.microsoft.com/office/powerpoint/2010/main" val="3401877037"/>
      </p:ext>
    </p:extLst>
  </p:cSld>
  <p:clrMapOvr>
    <a:masterClrMapping/>
  </p:clrMapOvr>
  <p:transition>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8062913" cy="936625"/>
          </a:xfrm>
          <a:solidFill>
            <a:schemeClr val="bg1"/>
          </a:solidFill>
        </p:spPr>
        <p:txBody>
          <a:bodyPr/>
          <a:lstStyle/>
          <a:p>
            <a:pPr eaLnBrk="1" hangingPunct="1">
              <a:defRPr/>
            </a:pPr>
            <a:r>
              <a:rPr lang="zh-CN" altLang="en-US" dirty="0">
                <a:effectLst>
                  <a:outerShdw blurRad="38100" dist="38100" dir="2700000" algn="tl">
                    <a:srgbClr val="000000">
                      <a:alpha val="43137"/>
                    </a:srgbClr>
                  </a:outerShdw>
                </a:effectLst>
              </a:rPr>
              <a:t>地波传输：</a:t>
            </a:r>
            <a:r>
              <a:rPr lang="zh-CN" altLang="en-US" sz="3200" dirty="0">
                <a:solidFill>
                  <a:srgbClr val="FF0000"/>
                </a:solidFill>
                <a:effectLst>
                  <a:outerShdw blurRad="38100" dist="38100" dir="2700000" algn="tl">
                    <a:srgbClr val="000000">
                      <a:alpha val="43137"/>
                    </a:srgbClr>
                  </a:outerShdw>
                </a:effectLst>
              </a:rPr>
              <a:t>视距（</a:t>
            </a:r>
            <a:r>
              <a:rPr lang="en-US" altLang="zh-CN" sz="3200" dirty="0">
                <a:solidFill>
                  <a:srgbClr val="FF0000"/>
                </a:solidFill>
                <a:effectLst>
                  <a:outerShdw blurRad="38100" dist="38100" dir="2700000" algn="tl">
                    <a:srgbClr val="000000">
                      <a:alpha val="43137"/>
                    </a:srgbClr>
                  </a:outerShdw>
                </a:effectLst>
              </a:rPr>
              <a:t>LOS)</a:t>
            </a:r>
            <a:r>
              <a:rPr lang="zh-CN" altLang="en-US" sz="3200" dirty="0">
                <a:solidFill>
                  <a:srgbClr val="FF0000"/>
                </a:solidFill>
                <a:effectLst>
                  <a:outerShdw blurRad="38100" dist="38100" dir="2700000" algn="tl">
                    <a:srgbClr val="000000">
                      <a:alpha val="43137"/>
                    </a:srgbClr>
                  </a:outerShdw>
                </a:effectLst>
              </a:rPr>
              <a:t>传输</a:t>
            </a:r>
            <a:endParaRPr lang="zh-CN" altLang="en-US" dirty="0">
              <a:solidFill>
                <a:srgbClr val="FF0000"/>
              </a:solidFill>
              <a:effectLst>
                <a:outerShdw blurRad="38100" dist="38100" dir="2700000" algn="tl">
                  <a:srgbClr val="000000">
                    <a:alpha val="43137"/>
                  </a:srgbClr>
                </a:outerShdw>
              </a:effectLst>
            </a:endParaRPr>
          </a:p>
        </p:txBody>
      </p:sp>
      <p:sp>
        <p:nvSpPr>
          <p:cNvPr id="2560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solidFill>
                <a:srgbClr val="000000"/>
              </a:solidFill>
              <a:ea typeface="黑体" panose="02010609060101010101" pitchFamily="49" charset="-122"/>
            </a:endParaRPr>
          </a:p>
        </p:txBody>
      </p:sp>
      <p:sp>
        <p:nvSpPr>
          <p:cNvPr id="15" name="灯片编号占位符 1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39BA23-FC81-44BE-BF47-225D114AB6FE}" type="slidenum">
              <a:rPr lang="zh-CN" altLang="en-US">
                <a:solidFill>
                  <a:srgbClr val="000000"/>
                </a:solidFill>
                <a:latin typeface="Verdana" panose="020B0604030504040204" pitchFamily="34" charset="0"/>
              </a:rPr>
              <a:pPr eaLnBrk="1" hangingPunct="1"/>
              <a:t>52</a:t>
            </a:fld>
            <a:endParaRPr lang="en-US" altLang="zh-CN">
              <a:solidFill>
                <a:srgbClr val="000000"/>
              </a:solidFill>
              <a:latin typeface="Verdana" panose="020B0604030504040204" pitchFamily="34" charset="0"/>
            </a:endParaRPr>
          </a:p>
        </p:txBody>
      </p:sp>
      <p:sp>
        <p:nvSpPr>
          <p:cNvPr id="25605" name="内容占位符 2"/>
          <p:cNvSpPr>
            <a:spLocks noGrp="1"/>
          </p:cNvSpPr>
          <p:nvPr>
            <p:ph idx="1"/>
          </p:nvPr>
        </p:nvSpPr>
        <p:spPr>
          <a:xfrm>
            <a:off x="539750" y="908050"/>
            <a:ext cx="8353425" cy="2449513"/>
          </a:xfrm>
        </p:spPr>
        <p:txBody>
          <a:bodyPr/>
          <a:lstStyle/>
          <a:p>
            <a:pPr eaLnBrk="1" hangingPunct="1">
              <a:lnSpc>
                <a:spcPct val="150000"/>
              </a:lnSpc>
            </a:pPr>
            <a:r>
              <a:rPr lang="zh-CN" altLang="en-US" sz="2400"/>
              <a:t>视距传输（衰减因子为</a:t>
            </a:r>
            <a:r>
              <a:rPr lang="en-US" altLang="zh-CN" sz="2400">
                <a:solidFill>
                  <a:srgbClr val="FF0000"/>
                </a:solidFill>
              </a:rPr>
              <a:t>2</a:t>
            </a:r>
            <a:r>
              <a:rPr lang="en-US" altLang="zh-CN" sz="2400"/>
              <a:t> </a:t>
            </a:r>
            <a:r>
              <a:rPr lang="zh-CN" altLang="en-US" sz="2400"/>
              <a:t>）：</a:t>
            </a:r>
            <a:endParaRPr lang="en-US" altLang="zh-CN" sz="2400"/>
          </a:p>
          <a:p>
            <a:pPr lvl="1" eaLnBrk="1" hangingPunct="1">
              <a:lnSpc>
                <a:spcPct val="150000"/>
              </a:lnSpc>
            </a:pPr>
            <a:r>
              <a:rPr lang="zh-CN" altLang="en-US" sz="2400">
                <a:solidFill>
                  <a:schemeClr val="tx1"/>
                </a:solidFill>
              </a:rPr>
              <a:t>视线距离：</a:t>
            </a:r>
            <a:r>
              <a:rPr lang="en-US" altLang="zh-CN" sz="2400"/>
              <a:t>d=3.57(sqrt(Ht)m+sqrt(Hr)m)km</a:t>
            </a:r>
          </a:p>
          <a:p>
            <a:pPr lvl="1" eaLnBrk="1" hangingPunct="1">
              <a:lnSpc>
                <a:spcPct val="150000"/>
              </a:lnSpc>
            </a:pPr>
            <a:r>
              <a:rPr lang="zh-CN" altLang="en-US" sz="2400"/>
              <a:t>修正距离：</a:t>
            </a:r>
            <a:r>
              <a:rPr lang="en-US" altLang="zh-CN" sz="2400"/>
              <a:t>d=4.12(sqrt(Ht)m+sqrt(Hr)m)km</a:t>
            </a:r>
          </a:p>
          <a:p>
            <a:pPr lvl="1" eaLnBrk="1" hangingPunct="1">
              <a:lnSpc>
                <a:spcPct val="150000"/>
              </a:lnSpc>
            </a:pPr>
            <a:r>
              <a:rPr lang="zh-CN" altLang="en-US" sz="2400"/>
              <a:t>海域模型预测：</a:t>
            </a:r>
            <a:r>
              <a:rPr lang="en-US" altLang="zh-CN" sz="2400"/>
              <a:t>GSM</a:t>
            </a:r>
            <a:r>
              <a:rPr lang="zh-CN" altLang="en-US" sz="2400"/>
              <a:t>频段为例</a:t>
            </a:r>
            <a:r>
              <a:rPr lang="en-US" altLang="zh-CN" sz="2400"/>
              <a:t>(</a:t>
            </a:r>
            <a:r>
              <a:rPr lang="zh-CN" altLang="en-US" sz="2400"/>
              <a:t>与频段相关</a:t>
            </a:r>
            <a:r>
              <a:rPr lang="en-US" altLang="zh-CN" sz="2400"/>
              <a:t>)</a:t>
            </a:r>
          </a:p>
          <a:p>
            <a:pPr lvl="1" eaLnBrk="1" hangingPunct="1">
              <a:lnSpc>
                <a:spcPct val="150000"/>
              </a:lnSpc>
            </a:pPr>
            <a:endParaRPr lang="en-US" altLang="zh-CN" sz="2400">
              <a:solidFill>
                <a:srgbClr val="FF0000"/>
              </a:solidFill>
            </a:endParaRPr>
          </a:p>
        </p:txBody>
      </p:sp>
      <p:pic>
        <p:nvPicPr>
          <p:cNvPr id="256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357563"/>
            <a:ext cx="5888037"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547813" y="5876925"/>
            <a:ext cx="5761037" cy="2889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161478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solidFill>
                <a:srgbClr val="000000"/>
              </a:solidFill>
              <a:ea typeface="黑体" panose="02010609060101010101" pitchFamily="49" charset="-122"/>
            </a:endParaRPr>
          </a:p>
        </p:txBody>
      </p:sp>
      <p:sp>
        <p:nvSpPr>
          <p:cNvPr id="15" name="灯片编号占位符 1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9EB9DF2-4968-445D-B205-B52A504FCFDE}" type="slidenum">
              <a:rPr lang="zh-CN" altLang="en-US">
                <a:solidFill>
                  <a:srgbClr val="000000"/>
                </a:solidFill>
                <a:latin typeface="Verdana" panose="020B0604030504040204" pitchFamily="34" charset="0"/>
              </a:rPr>
              <a:pPr eaLnBrk="1" hangingPunct="1"/>
              <a:t>53</a:t>
            </a:fld>
            <a:endParaRPr lang="en-US" altLang="zh-CN">
              <a:solidFill>
                <a:srgbClr val="000000"/>
              </a:solidFill>
              <a:latin typeface="Verdana" panose="020B0604030504040204" pitchFamily="34" charset="0"/>
            </a:endParaRPr>
          </a:p>
        </p:txBody>
      </p:sp>
      <p:sp>
        <p:nvSpPr>
          <p:cNvPr id="9" name="标题 1"/>
          <p:cNvSpPr>
            <a:spLocks noGrp="1"/>
          </p:cNvSpPr>
          <p:nvPr>
            <p:ph type="title"/>
          </p:nvPr>
        </p:nvSpPr>
        <p:spPr>
          <a:xfrm>
            <a:off x="685800" y="115888"/>
            <a:ext cx="8062913" cy="936625"/>
          </a:xfrm>
          <a:solidFill>
            <a:schemeClr val="bg1"/>
          </a:solidFill>
        </p:spPr>
        <p:txBody>
          <a:bodyPr/>
          <a:lstStyle/>
          <a:p>
            <a:pPr eaLnBrk="1" hangingPunct="1">
              <a:defRPr/>
            </a:pPr>
            <a:r>
              <a:rPr lang="zh-CN" altLang="en-US" dirty="0">
                <a:effectLst>
                  <a:outerShdw blurRad="38100" dist="38100" dir="2700000" algn="tl">
                    <a:srgbClr val="000000">
                      <a:alpha val="43137"/>
                    </a:srgbClr>
                  </a:outerShdw>
                </a:effectLst>
              </a:rPr>
              <a:t>地波传输：</a:t>
            </a:r>
            <a:r>
              <a:rPr lang="zh-CN" altLang="en-US" sz="3200" dirty="0">
                <a:solidFill>
                  <a:srgbClr val="FF0000"/>
                </a:solidFill>
                <a:effectLst>
                  <a:outerShdw blurRad="38100" dist="38100" dir="2700000" algn="tl">
                    <a:srgbClr val="000000">
                      <a:alpha val="43137"/>
                    </a:srgbClr>
                  </a:outerShdw>
                </a:effectLst>
              </a:rPr>
              <a:t>非视距（</a:t>
            </a:r>
            <a:r>
              <a:rPr lang="en-US" altLang="zh-CN" sz="3200" dirty="0">
                <a:solidFill>
                  <a:srgbClr val="FF0000"/>
                </a:solidFill>
                <a:effectLst>
                  <a:outerShdw blurRad="38100" dist="38100" dir="2700000" algn="tl">
                    <a:srgbClr val="000000">
                      <a:alpha val="43137"/>
                    </a:srgbClr>
                  </a:outerShdw>
                </a:effectLst>
              </a:rPr>
              <a:t>NLOS)</a:t>
            </a:r>
            <a:r>
              <a:rPr lang="zh-CN" altLang="en-US" sz="3200" dirty="0">
                <a:solidFill>
                  <a:srgbClr val="FF0000"/>
                </a:solidFill>
                <a:effectLst>
                  <a:outerShdw blurRad="38100" dist="38100" dir="2700000" algn="tl">
                    <a:srgbClr val="000000">
                      <a:alpha val="43137"/>
                    </a:srgbClr>
                  </a:outerShdw>
                </a:effectLst>
              </a:rPr>
              <a:t>传输</a:t>
            </a:r>
            <a:endParaRPr lang="zh-CN" altLang="en-US" dirty="0">
              <a:solidFill>
                <a:srgbClr val="FF0000"/>
              </a:solidFill>
              <a:effectLst>
                <a:outerShdw blurRad="38100" dist="38100" dir="2700000" algn="tl">
                  <a:srgbClr val="000000">
                    <a:alpha val="43137"/>
                  </a:srgbClr>
                </a:outerShdw>
              </a:effectLst>
            </a:endParaRPr>
          </a:p>
        </p:txBody>
      </p:sp>
      <p:graphicFrame>
        <p:nvGraphicFramePr>
          <p:cNvPr id="3" name="表格 2"/>
          <p:cNvGraphicFramePr>
            <a:graphicFrameLocks noGrp="1"/>
          </p:cNvGraphicFramePr>
          <p:nvPr/>
        </p:nvGraphicFramePr>
        <p:xfrm>
          <a:off x="395536" y="980728"/>
          <a:ext cx="8208914" cy="5412367"/>
        </p:xfrm>
        <a:graphic>
          <a:graphicData uri="http://schemas.openxmlformats.org/drawingml/2006/table">
            <a:tbl>
              <a:tblPr firstRow="1" firstCol="1" bandRow="1">
                <a:tableStyleId>{5C22544A-7EE6-4342-B048-85BDC9FD1C3A}</a:tableStyleId>
              </a:tblPr>
              <a:tblGrid>
                <a:gridCol w="1075682">
                  <a:extLst>
                    <a:ext uri="{9D8B030D-6E8A-4147-A177-3AD203B41FA5}">
                      <a16:colId xmlns:a16="http://schemas.microsoft.com/office/drawing/2014/main" val="20000"/>
                    </a:ext>
                  </a:extLst>
                </a:gridCol>
                <a:gridCol w="512460">
                  <a:extLst>
                    <a:ext uri="{9D8B030D-6E8A-4147-A177-3AD203B41FA5}">
                      <a16:colId xmlns:a16="http://schemas.microsoft.com/office/drawing/2014/main" val="20001"/>
                    </a:ext>
                  </a:extLst>
                </a:gridCol>
                <a:gridCol w="551731">
                  <a:extLst>
                    <a:ext uri="{9D8B030D-6E8A-4147-A177-3AD203B41FA5}">
                      <a16:colId xmlns:a16="http://schemas.microsoft.com/office/drawing/2014/main" val="20002"/>
                    </a:ext>
                  </a:extLst>
                </a:gridCol>
                <a:gridCol w="551731">
                  <a:extLst>
                    <a:ext uri="{9D8B030D-6E8A-4147-A177-3AD203B41FA5}">
                      <a16:colId xmlns:a16="http://schemas.microsoft.com/office/drawing/2014/main" val="20003"/>
                    </a:ext>
                  </a:extLst>
                </a:gridCol>
                <a:gridCol w="551731">
                  <a:extLst>
                    <a:ext uri="{9D8B030D-6E8A-4147-A177-3AD203B41FA5}">
                      <a16:colId xmlns:a16="http://schemas.microsoft.com/office/drawing/2014/main" val="20004"/>
                    </a:ext>
                  </a:extLst>
                </a:gridCol>
                <a:gridCol w="551731">
                  <a:extLst>
                    <a:ext uri="{9D8B030D-6E8A-4147-A177-3AD203B41FA5}">
                      <a16:colId xmlns:a16="http://schemas.microsoft.com/office/drawing/2014/main" val="20005"/>
                    </a:ext>
                  </a:extLst>
                </a:gridCol>
                <a:gridCol w="551731">
                  <a:extLst>
                    <a:ext uri="{9D8B030D-6E8A-4147-A177-3AD203B41FA5}">
                      <a16:colId xmlns:a16="http://schemas.microsoft.com/office/drawing/2014/main" val="20006"/>
                    </a:ext>
                  </a:extLst>
                </a:gridCol>
                <a:gridCol w="551731">
                  <a:extLst>
                    <a:ext uri="{9D8B030D-6E8A-4147-A177-3AD203B41FA5}">
                      <a16:colId xmlns:a16="http://schemas.microsoft.com/office/drawing/2014/main" val="20007"/>
                    </a:ext>
                  </a:extLst>
                </a:gridCol>
                <a:gridCol w="551731">
                  <a:extLst>
                    <a:ext uri="{9D8B030D-6E8A-4147-A177-3AD203B41FA5}">
                      <a16:colId xmlns:a16="http://schemas.microsoft.com/office/drawing/2014/main" val="20008"/>
                    </a:ext>
                  </a:extLst>
                </a:gridCol>
                <a:gridCol w="551731">
                  <a:extLst>
                    <a:ext uri="{9D8B030D-6E8A-4147-A177-3AD203B41FA5}">
                      <a16:colId xmlns:a16="http://schemas.microsoft.com/office/drawing/2014/main" val="20009"/>
                    </a:ext>
                  </a:extLst>
                </a:gridCol>
                <a:gridCol w="551731">
                  <a:extLst>
                    <a:ext uri="{9D8B030D-6E8A-4147-A177-3AD203B41FA5}">
                      <a16:colId xmlns:a16="http://schemas.microsoft.com/office/drawing/2014/main" val="20010"/>
                    </a:ext>
                  </a:extLst>
                </a:gridCol>
                <a:gridCol w="551731">
                  <a:extLst>
                    <a:ext uri="{9D8B030D-6E8A-4147-A177-3AD203B41FA5}">
                      <a16:colId xmlns:a16="http://schemas.microsoft.com/office/drawing/2014/main" val="20011"/>
                    </a:ext>
                  </a:extLst>
                </a:gridCol>
                <a:gridCol w="551731">
                  <a:extLst>
                    <a:ext uri="{9D8B030D-6E8A-4147-A177-3AD203B41FA5}">
                      <a16:colId xmlns:a16="http://schemas.microsoft.com/office/drawing/2014/main" val="20012"/>
                    </a:ext>
                  </a:extLst>
                </a:gridCol>
                <a:gridCol w="551731">
                  <a:extLst>
                    <a:ext uri="{9D8B030D-6E8A-4147-A177-3AD203B41FA5}">
                      <a16:colId xmlns:a16="http://schemas.microsoft.com/office/drawing/2014/main" val="20013"/>
                    </a:ext>
                  </a:extLst>
                </a:gridCol>
              </a:tblGrid>
              <a:tr h="187176">
                <a:tc rowSpan="2">
                  <a:txBody>
                    <a:bodyPr/>
                    <a:lstStyle/>
                    <a:p>
                      <a:pPr algn="just">
                        <a:lnSpc>
                          <a:spcPct val="150000"/>
                        </a:lnSpc>
                        <a:spcAft>
                          <a:spcPts val="0"/>
                        </a:spcAft>
                      </a:pPr>
                      <a:r>
                        <a:rPr lang="en-US" sz="900" kern="100" dirty="0" err="1">
                          <a:effectLst/>
                        </a:rPr>
                        <a:t>Ht</a:t>
                      </a:r>
                      <a:r>
                        <a:rPr lang="en-US" sz="900" kern="100" dirty="0">
                          <a:effectLst/>
                        </a:rPr>
                        <a:t>/</a:t>
                      </a:r>
                      <a:r>
                        <a:rPr lang="en-US" sz="900" kern="100" dirty="0" err="1">
                          <a:effectLst/>
                        </a:rPr>
                        <a:t>Hr</a:t>
                      </a:r>
                      <a:r>
                        <a:rPr lang="en-US" sz="900" kern="100" dirty="0">
                          <a:effectLst/>
                        </a:rPr>
                        <a:t>(m)</a:t>
                      </a:r>
                      <a:endParaRPr lang="zh-CN" sz="800" kern="100" dirty="0">
                        <a:effectLst/>
                        <a:latin typeface="Times New Roman"/>
                        <a:ea typeface="宋体"/>
                      </a:endParaRPr>
                    </a:p>
                  </a:txBody>
                  <a:tcPr marL="22675" marR="22675" marT="0" marB="0"/>
                </a:tc>
                <a:tc gridSpan="13">
                  <a:txBody>
                    <a:bodyPr/>
                    <a:lstStyle/>
                    <a:p>
                      <a:pPr algn="just">
                        <a:lnSpc>
                          <a:spcPct val="150000"/>
                        </a:lnSpc>
                        <a:spcAft>
                          <a:spcPts val="0"/>
                        </a:spcAft>
                      </a:pPr>
                      <a:r>
                        <a:rPr lang="zh-CN" sz="900" kern="100">
                          <a:effectLst/>
                        </a:rPr>
                        <a:t>距离（</a:t>
                      </a:r>
                      <a:r>
                        <a:rPr lang="en-US" sz="900" kern="100">
                          <a:effectLst/>
                        </a:rPr>
                        <a:t>Km</a:t>
                      </a:r>
                      <a:r>
                        <a:rPr lang="zh-CN" sz="900" kern="100">
                          <a:effectLst/>
                        </a:rPr>
                        <a:t>）</a:t>
                      </a:r>
                      <a:endParaRPr lang="zh-CN" sz="800" kern="100">
                        <a:effectLst/>
                        <a:latin typeface="Times New Roman"/>
                        <a:ea typeface="宋体"/>
                      </a:endParaRPr>
                    </a:p>
                  </a:txBody>
                  <a:tcPr marL="22675" marR="2267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89066">
                <a:tc vMerge="1">
                  <a:txBody>
                    <a:bodyPr/>
                    <a:lstStyle/>
                    <a:p>
                      <a:endParaRPr lang="zh-CN" altLang="en-US"/>
                    </a:p>
                  </a:txBody>
                  <a:tcPr/>
                </a:tc>
                <a:tc>
                  <a:txBody>
                    <a:bodyPr/>
                    <a:lstStyle/>
                    <a:p>
                      <a:pPr algn="just">
                        <a:lnSpc>
                          <a:spcPct val="150000"/>
                        </a:lnSpc>
                        <a:spcAft>
                          <a:spcPts val="0"/>
                        </a:spcAft>
                      </a:pPr>
                      <a:r>
                        <a:rPr lang="en-US" sz="900" kern="100">
                          <a:effectLst/>
                        </a:rPr>
                        <a:t>80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90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highlight>
                            <a:srgbClr val="FFFF00"/>
                          </a:highlight>
                        </a:rPr>
                        <a:t>100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110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120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130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140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150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160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170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180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190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200</a:t>
                      </a:r>
                      <a:endParaRPr lang="zh-CN" sz="800" kern="100">
                        <a:effectLst/>
                        <a:latin typeface="Times New Roman"/>
                        <a:ea typeface="宋体"/>
                      </a:endParaRPr>
                    </a:p>
                  </a:txBody>
                  <a:tcPr marL="22675" marR="22675" marT="0" marB="0"/>
                </a:tc>
                <a:extLst>
                  <a:ext uri="{0D108BD9-81ED-4DB2-BD59-A6C34878D82A}">
                    <a16:rowId xmlns:a16="http://schemas.microsoft.com/office/drawing/2014/main" val="10001"/>
                  </a:ext>
                </a:extLst>
              </a:tr>
              <a:tr h="201445">
                <a:tc>
                  <a:txBody>
                    <a:bodyPr/>
                    <a:lstStyle/>
                    <a:p>
                      <a:pPr algn="just">
                        <a:lnSpc>
                          <a:spcPct val="150000"/>
                        </a:lnSpc>
                        <a:spcAft>
                          <a:spcPts val="0"/>
                        </a:spcAft>
                      </a:pPr>
                      <a:r>
                        <a:rPr lang="en-US" sz="900" kern="100">
                          <a:effectLst/>
                        </a:rPr>
                        <a:t>2/30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153.64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171.56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2"/>
                  </a:ext>
                </a:extLst>
              </a:tr>
              <a:tr h="201445">
                <a:tc>
                  <a:txBody>
                    <a:bodyPr/>
                    <a:lstStyle/>
                    <a:p>
                      <a:pPr algn="just">
                        <a:lnSpc>
                          <a:spcPct val="150000"/>
                        </a:lnSpc>
                        <a:spcAft>
                          <a:spcPts val="0"/>
                        </a:spcAft>
                      </a:pPr>
                      <a:r>
                        <a:rPr lang="en-US" sz="900" kern="100">
                          <a:effectLst/>
                        </a:rPr>
                        <a:t>5/30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133.66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171.04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3"/>
                  </a:ext>
                </a:extLst>
              </a:tr>
              <a:tr h="201445">
                <a:tc>
                  <a:txBody>
                    <a:bodyPr/>
                    <a:lstStyle/>
                    <a:p>
                      <a:pPr algn="just">
                        <a:lnSpc>
                          <a:spcPct val="150000"/>
                        </a:lnSpc>
                        <a:spcAft>
                          <a:spcPts val="0"/>
                        </a:spcAft>
                      </a:pPr>
                      <a:r>
                        <a:rPr lang="en-US" sz="900" kern="100">
                          <a:effectLst/>
                        </a:rPr>
                        <a:t>10/30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147.35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153.53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165.54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171.45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4"/>
                  </a:ext>
                </a:extLst>
              </a:tr>
              <a:tr h="201445">
                <a:tc>
                  <a:txBody>
                    <a:bodyPr/>
                    <a:lstStyle/>
                    <a:p>
                      <a:pPr algn="just">
                        <a:lnSpc>
                          <a:spcPct val="150000"/>
                        </a:lnSpc>
                        <a:spcAft>
                          <a:spcPts val="0"/>
                        </a:spcAft>
                      </a:pPr>
                      <a:r>
                        <a:rPr lang="en-US" sz="900" kern="100">
                          <a:effectLst/>
                        </a:rPr>
                        <a:t>30/30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172.97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5"/>
                  </a:ext>
                </a:extLst>
              </a:tr>
              <a:tr h="201445">
                <a:tc>
                  <a:txBody>
                    <a:bodyPr/>
                    <a:lstStyle/>
                    <a:p>
                      <a:pPr algn="just">
                        <a:lnSpc>
                          <a:spcPct val="150000"/>
                        </a:lnSpc>
                        <a:spcAft>
                          <a:spcPts val="0"/>
                        </a:spcAft>
                      </a:pPr>
                      <a:r>
                        <a:rPr lang="en-US" sz="900" kern="100">
                          <a:effectLst/>
                        </a:rPr>
                        <a:t>50/30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173.08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6"/>
                  </a:ext>
                </a:extLst>
              </a:tr>
              <a:tr h="201445">
                <a:tc>
                  <a:txBody>
                    <a:bodyPr/>
                    <a:lstStyle/>
                    <a:p>
                      <a:pPr algn="just">
                        <a:lnSpc>
                          <a:spcPct val="150000"/>
                        </a:lnSpc>
                        <a:spcAft>
                          <a:spcPts val="0"/>
                        </a:spcAft>
                      </a:pPr>
                      <a:r>
                        <a:rPr lang="en-US" sz="900" kern="100">
                          <a:effectLst/>
                        </a:rPr>
                        <a:t>2/50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134.37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144.43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171.68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7"/>
                  </a:ext>
                </a:extLst>
              </a:tr>
              <a:tr h="201445">
                <a:tc>
                  <a:txBody>
                    <a:bodyPr/>
                    <a:lstStyle/>
                    <a:p>
                      <a:pPr algn="just">
                        <a:lnSpc>
                          <a:spcPct val="150000"/>
                        </a:lnSpc>
                        <a:spcAft>
                          <a:spcPts val="0"/>
                        </a:spcAft>
                      </a:pPr>
                      <a:r>
                        <a:rPr lang="en-US" sz="900" kern="100">
                          <a:effectLst/>
                        </a:rPr>
                        <a:t>5/50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133.84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171.15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8"/>
                  </a:ext>
                </a:extLst>
              </a:tr>
              <a:tr h="201445">
                <a:tc>
                  <a:txBody>
                    <a:bodyPr/>
                    <a:lstStyle/>
                    <a:p>
                      <a:pPr algn="just">
                        <a:lnSpc>
                          <a:spcPct val="150000"/>
                        </a:lnSpc>
                        <a:spcAft>
                          <a:spcPts val="0"/>
                        </a:spcAft>
                      </a:pPr>
                      <a:r>
                        <a:rPr lang="en-US" sz="900" kern="100">
                          <a:effectLst/>
                        </a:rPr>
                        <a:t>10/50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171.57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9"/>
                  </a:ext>
                </a:extLst>
              </a:tr>
              <a:tr h="201445">
                <a:tc>
                  <a:txBody>
                    <a:bodyPr/>
                    <a:lstStyle/>
                    <a:p>
                      <a:pPr algn="just">
                        <a:lnSpc>
                          <a:spcPct val="150000"/>
                        </a:lnSpc>
                        <a:spcAft>
                          <a:spcPts val="0"/>
                        </a:spcAft>
                      </a:pPr>
                      <a:r>
                        <a:rPr lang="en-US" sz="900" kern="100">
                          <a:effectLst/>
                        </a:rPr>
                        <a:t>30/50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173.08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0"/>
                  </a:ext>
                </a:extLst>
              </a:tr>
              <a:tr h="201445">
                <a:tc>
                  <a:txBody>
                    <a:bodyPr/>
                    <a:lstStyle/>
                    <a:p>
                      <a:pPr algn="just">
                        <a:lnSpc>
                          <a:spcPct val="150000"/>
                        </a:lnSpc>
                        <a:spcAft>
                          <a:spcPts val="0"/>
                        </a:spcAft>
                      </a:pPr>
                      <a:r>
                        <a:rPr lang="en-US" sz="900" kern="100">
                          <a:effectLst/>
                        </a:rPr>
                        <a:t>50/50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173.19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1"/>
                  </a:ext>
                </a:extLst>
              </a:tr>
              <a:tr h="201445">
                <a:tc>
                  <a:txBody>
                    <a:bodyPr/>
                    <a:lstStyle/>
                    <a:p>
                      <a:pPr algn="just">
                        <a:lnSpc>
                          <a:spcPct val="150000"/>
                        </a:lnSpc>
                        <a:spcAft>
                          <a:spcPts val="0"/>
                        </a:spcAft>
                      </a:pPr>
                      <a:r>
                        <a:rPr lang="en-US" sz="900" kern="100">
                          <a:effectLst/>
                        </a:rPr>
                        <a:t>2/80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139.05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145.42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166.54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169.49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2"/>
                  </a:ext>
                </a:extLst>
              </a:tr>
              <a:tr h="201445">
                <a:tc>
                  <a:txBody>
                    <a:bodyPr/>
                    <a:lstStyle/>
                    <a:p>
                      <a:pPr algn="just">
                        <a:lnSpc>
                          <a:spcPct val="150000"/>
                        </a:lnSpc>
                        <a:spcAft>
                          <a:spcPts val="0"/>
                        </a:spcAft>
                      </a:pPr>
                      <a:r>
                        <a:rPr lang="en-US" sz="900" kern="100">
                          <a:effectLst/>
                        </a:rPr>
                        <a:t>5/80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144.89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168.96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3"/>
                  </a:ext>
                </a:extLst>
              </a:tr>
              <a:tr h="201445">
                <a:tc>
                  <a:txBody>
                    <a:bodyPr/>
                    <a:lstStyle/>
                    <a:p>
                      <a:pPr algn="just">
                        <a:lnSpc>
                          <a:spcPct val="150000"/>
                        </a:lnSpc>
                        <a:spcAft>
                          <a:spcPts val="0"/>
                        </a:spcAft>
                      </a:pPr>
                      <a:r>
                        <a:rPr lang="en-US" sz="900" kern="100">
                          <a:effectLst/>
                        </a:rPr>
                        <a:t>10/80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157.51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166.43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169.38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4"/>
                  </a:ext>
                </a:extLst>
              </a:tr>
              <a:tr h="201445">
                <a:tc>
                  <a:txBody>
                    <a:bodyPr/>
                    <a:lstStyle/>
                    <a:p>
                      <a:pPr algn="just">
                        <a:lnSpc>
                          <a:spcPct val="150000"/>
                        </a:lnSpc>
                        <a:spcAft>
                          <a:spcPts val="0"/>
                        </a:spcAft>
                      </a:pPr>
                      <a:r>
                        <a:rPr lang="en-US" sz="900" kern="100">
                          <a:effectLst/>
                        </a:rPr>
                        <a:t>30/80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146.83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149.93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170.89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5"/>
                  </a:ext>
                </a:extLst>
              </a:tr>
              <a:tr h="201445">
                <a:tc>
                  <a:txBody>
                    <a:bodyPr/>
                    <a:lstStyle/>
                    <a:p>
                      <a:pPr algn="just">
                        <a:lnSpc>
                          <a:spcPct val="150000"/>
                        </a:lnSpc>
                        <a:spcAft>
                          <a:spcPts val="0"/>
                        </a:spcAft>
                      </a:pPr>
                      <a:r>
                        <a:rPr lang="en-US" sz="900" kern="100">
                          <a:effectLst/>
                        </a:rPr>
                        <a:t>50/80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146.96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159.14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6"/>
                  </a:ext>
                </a:extLst>
              </a:tr>
              <a:tr h="201445">
                <a:tc>
                  <a:txBody>
                    <a:bodyPr/>
                    <a:lstStyle/>
                    <a:p>
                      <a:pPr algn="just">
                        <a:lnSpc>
                          <a:spcPct val="150000"/>
                        </a:lnSpc>
                        <a:spcAft>
                          <a:spcPts val="0"/>
                        </a:spcAft>
                      </a:pPr>
                      <a:r>
                        <a:rPr lang="en-US" sz="900" kern="100">
                          <a:effectLst/>
                        </a:rPr>
                        <a:t>2/100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130.47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137.22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155.78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167.65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7"/>
                  </a:ext>
                </a:extLst>
              </a:tr>
              <a:tr h="201445">
                <a:tc>
                  <a:txBody>
                    <a:bodyPr/>
                    <a:lstStyle/>
                    <a:p>
                      <a:pPr algn="just">
                        <a:lnSpc>
                          <a:spcPct val="150000"/>
                        </a:lnSpc>
                        <a:spcAft>
                          <a:spcPts val="0"/>
                        </a:spcAft>
                      </a:pPr>
                      <a:r>
                        <a:rPr lang="en-US" sz="900" kern="100">
                          <a:effectLst/>
                        </a:rPr>
                        <a:t>5/100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129.94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133.38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155.25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167.12</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8"/>
                  </a:ext>
                </a:extLst>
              </a:tr>
              <a:tr h="201445">
                <a:tc>
                  <a:txBody>
                    <a:bodyPr/>
                    <a:lstStyle/>
                    <a:p>
                      <a:pPr algn="just">
                        <a:lnSpc>
                          <a:spcPct val="150000"/>
                        </a:lnSpc>
                        <a:spcAft>
                          <a:spcPts val="0"/>
                        </a:spcAft>
                      </a:pPr>
                      <a:r>
                        <a:rPr lang="en-US" sz="900" kern="100">
                          <a:effectLst/>
                        </a:rPr>
                        <a:t>10/100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130.36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137.11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152.66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167.54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9"/>
                  </a:ext>
                </a:extLst>
              </a:tr>
              <a:tr h="201445">
                <a:tc>
                  <a:txBody>
                    <a:bodyPr/>
                    <a:lstStyle/>
                    <a:p>
                      <a:pPr algn="just">
                        <a:lnSpc>
                          <a:spcPct val="150000"/>
                        </a:lnSpc>
                        <a:spcAft>
                          <a:spcPts val="0"/>
                        </a:spcAft>
                      </a:pPr>
                      <a:r>
                        <a:rPr lang="en-US" sz="900" kern="100">
                          <a:effectLst/>
                        </a:rPr>
                        <a:t>30/100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131.91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135.34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138.64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163.14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169.05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0"/>
                  </a:ext>
                </a:extLst>
              </a:tr>
              <a:tr h="201445">
                <a:tc>
                  <a:txBody>
                    <a:bodyPr/>
                    <a:lstStyle/>
                    <a:p>
                      <a:pPr algn="just">
                        <a:lnSpc>
                          <a:spcPct val="150000"/>
                        </a:lnSpc>
                        <a:spcAft>
                          <a:spcPts val="0"/>
                        </a:spcAft>
                      </a:pPr>
                      <a:r>
                        <a:rPr lang="en-US" sz="900" kern="100">
                          <a:effectLst/>
                        </a:rPr>
                        <a:t>50/100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138.78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163.25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169.16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1"/>
                  </a:ext>
                </a:extLst>
              </a:tr>
              <a:tr h="201445">
                <a:tc>
                  <a:txBody>
                    <a:bodyPr/>
                    <a:lstStyle/>
                    <a:p>
                      <a:pPr algn="just">
                        <a:lnSpc>
                          <a:spcPct val="150000"/>
                        </a:lnSpc>
                        <a:spcAft>
                          <a:spcPts val="0"/>
                        </a:spcAft>
                      </a:pPr>
                      <a:r>
                        <a:rPr lang="en-US" sz="900" kern="100">
                          <a:effectLst/>
                        </a:rPr>
                        <a:t>2/300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119.71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123.01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126.21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129.33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132.41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138.46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150.37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156.26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2"/>
                  </a:ext>
                </a:extLst>
              </a:tr>
              <a:tr h="201445">
                <a:tc>
                  <a:txBody>
                    <a:bodyPr/>
                    <a:lstStyle/>
                    <a:p>
                      <a:pPr algn="just">
                        <a:lnSpc>
                          <a:spcPct val="150000"/>
                        </a:lnSpc>
                        <a:spcAft>
                          <a:spcPts val="0"/>
                        </a:spcAft>
                      </a:pPr>
                      <a:r>
                        <a:rPr lang="en-US" sz="900" kern="100" dirty="0">
                          <a:effectLst/>
                        </a:rPr>
                        <a:t>5/300</a:t>
                      </a:r>
                      <a:endParaRPr lang="zh-CN" sz="800" kern="100" dirty="0">
                        <a:effectLst/>
                        <a:latin typeface="Times New Roman"/>
                        <a:ea typeface="宋体"/>
                      </a:endParaRPr>
                    </a:p>
                  </a:txBody>
                  <a:tcPr marL="22675" marR="22675" marT="0" marB="0"/>
                </a:tc>
                <a:tc>
                  <a:txBody>
                    <a:bodyPr/>
                    <a:lstStyle/>
                    <a:p>
                      <a:pPr algn="r">
                        <a:spcAft>
                          <a:spcPts val="0"/>
                        </a:spcAft>
                      </a:pPr>
                      <a:r>
                        <a:rPr lang="en-US" sz="900" kern="100">
                          <a:effectLst/>
                        </a:rPr>
                        <a:t>119.19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122.48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125.68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131.88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134.92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140.93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149.84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155.74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3"/>
                  </a:ext>
                </a:extLst>
              </a:tr>
              <a:tr h="201445">
                <a:tc>
                  <a:txBody>
                    <a:bodyPr/>
                    <a:lstStyle/>
                    <a:p>
                      <a:pPr algn="just">
                        <a:lnSpc>
                          <a:spcPct val="150000"/>
                        </a:lnSpc>
                        <a:spcAft>
                          <a:spcPts val="0"/>
                        </a:spcAft>
                      </a:pPr>
                      <a:r>
                        <a:rPr lang="en-US" sz="900" kern="100">
                          <a:effectLst/>
                        </a:rPr>
                        <a:t>10/300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dirty="0">
                          <a:effectLst/>
                        </a:rPr>
                        <a:t>119.61</a:t>
                      </a:r>
                      <a:endParaRPr lang="zh-CN" sz="800" kern="100" dirty="0">
                        <a:effectLst/>
                        <a:latin typeface="Times New Roman"/>
                        <a:ea typeface="宋体"/>
                      </a:endParaRPr>
                    </a:p>
                  </a:txBody>
                  <a:tcPr marL="22675" marR="22675" marT="0" marB="0" anchor="ctr"/>
                </a:tc>
                <a:tc>
                  <a:txBody>
                    <a:bodyPr/>
                    <a:lstStyle/>
                    <a:p>
                      <a:pPr algn="r">
                        <a:spcAft>
                          <a:spcPts val="0"/>
                        </a:spcAft>
                      </a:pPr>
                      <a:r>
                        <a:rPr lang="en-US" sz="900" kern="100">
                          <a:effectLst/>
                        </a:rPr>
                        <a:t>122.9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129.22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135.34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138.36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141.35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4"/>
                  </a:ext>
                </a:extLst>
              </a:tr>
              <a:tr h="201445">
                <a:tc>
                  <a:txBody>
                    <a:bodyPr/>
                    <a:lstStyle/>
                    <a:p>
                      <a:pPr algn="just">
                        <a:lnSpc>
                          <a:spcPct val="150000"/>
                        </a:lnSpc>
                        <a:spcAft>
                          <a:spcPts val="0"/>
                        </a:spcAft>
                      </a:pPr>
                      <a:r>
                        <a:rPr lang="en-US" sz="900" kern="100">
                          <a:effectLst/>
                        </a:rPr>
                        <a:t>30/300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121.16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124.44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dirty="0">
                          <a:effectLst/>
                          <a:highlight>
                            <a:srgbClr val="FFFF00"/>
                          </a:highlight>
                        </a:rPr>
                        <a:t>127.63</a:t>
                      </a:r>
                      <a:endParaRPr lang="zh-CN" sz="800" kern="100" dirty="0">
                        <a:effectLst/>
                        <a:latin typeface="Times New Roman"/>
                        <a:ea typeface="宋体"/>
                      </a:endParaRPr>
                    </a:p>
                  </a:txBody>
                  <a:tcPr marL="22675" marR="22675" marT="0" marB="0" anchor="ctr"/>
                </a:tc>
                <a:tc>
                  <a:txBody>
                    <a:bodyPr/>
                    <a:lstStyle/>
                    <a:p>
                      <a:pPr algn="r">
                        <a:spcAft>
                          <a:spcPts val="0"/>
                        </a:spcAft>
                      </a:pPr>
                      <a:r>
                        <a:rPr lang="en-US" sz="900" kern="100">
                          <a:effectLst/>
                        </a:rPr>
                        <a:t>130.75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136.86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157.67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5"/>
                  </a:ext>
                </a:extLst>
              </a:tr>
              <a:tr h="201445">
                <a:tc>
                  <a:txBody>
                    <a:bodyPr/>
                    <a:lstStyle/>
                    <a:p>
                      <a:pPr algn="just">
                        <a:lnSpc>
                          <a:spcPct val="150000"/>
                        </a:lnSpc>
                        <a:spcAft>
                          <a:spcPts val="0"/>
                        </a:spcAft>
                      </a:pPr>
                      <a:r>
                        <a:rPr lang="en-US" sz="900" kern="100">
                          <a:effectLst/>
                        </a:rPr>
                        <a:t>50/300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121.32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124.59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127.76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130.87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136.97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145.96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148.92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154.83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157.78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6"/>
                  </a:ext>
                </a:extLst>
              </a:tr>
            </a:tbl>
          </a:graphicData>
        </a:graphic>
      </p:graphicFrame>
      <p:sp>
        <p:nvSpPr>
          <p:cNvPr id="6" name="矩形 5"/>
          <p:cNvSpPr>
            <a:spLocks noChangeArrowheads="1"/>
          </p:cNvSpPr>
          <p:nvPr/>
        </p:nvSpPr>
        <p:spPr bwMode="auto">
          <a:xfrm>
            <a:off x="395288" y="4868863"/>
            <a:ext cx="8353425" cy="2889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320203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6988"/>
            <a:ext cx="5470525" cy="936626"/>
          </a:xfrm>
        </p:spPr>
        <p:txBody>
          <a:bodyPr/>
          <a:lstStyle/>
          <a:p>
            <a:pPr eaLnBrk="1" hangingPunct="1">
              <a:defRPr/>
            </a:pPr>
            <a:r>
              <a:rPr lang="zh-CN" altLang="en-US" dirty="0">
                <a:effectLst>
                  <a:outerShdw blurRad="38100" dist="38100" dir="2700000" algn="tl">
                    <a:srgbClr val="000000">
                      <a:alpha val="43137"/>
                    </a:srgbClr>
                  </a:outerShdw>
                </a:effectLst>
              </a:rPr>
              <a:t>链路预算</a:t>
            </a:r>
            <a:r>
              <a:rPr lang="en-US" altLang="zh-CN" dirty="0">
                <a:effectLst>
                  <a:outerShdw blurRad="38100" dist="38100" dir="2700000" algn="tl">
                    <a:srgbClr val="000000">
                      <a:alpha val="43137"/>
                    </a:srgbClr>
                  </a:outerShdw>
                </a:effectLst>
              </a:rPr>
              <a:t>(</a:t>
            </a:r>
            <a:r>
              <a:rPr lang="en-US" altLang="zh-CN" dirty="0">
                <a:solidFill>
                  <a:srgbClr val="FF0000"/>
                </a:solidFill>
                <a:effectLst>
                  <a:outerShdw blurRad="38100" dist="38100" dir="2700000" algn="tl">
                    <a:srgbClr val="000000">
                      <a:alpha val="43137"/>
                    </a:srgbClr>
                  </a:outerShdw>
                </a:effectLst>
              </a:rPr>
              <a:t>NLOS</a:t>
            </a:r>
            <a:r>
              <a:rPr lang="en-US" altLang="zh-CN" dirty="0">
                <a:effectLst>
                  <a:outerShdw blurRad="38100" dist="38100" dir="2700000" algn="tl">
                    <a:srgbClr val="000000">
                      <a:alpha val="43137"/>
                    </a:srgbClr>
                  </a:outerShdw>
                </a:effectLst>
              </a:rPr>
              <a:t>)</a:t>
            </a:r>
            <a:endParaRPr lang="zh-CN" altLang="en-US" dirty="0">
              <a:effectLst>
                <a:outerShdw blurRad="38100" dist="38100" dir="2700000" algn="tl">
                  <a:srgbClr val="000000">
                    <a:alpha val="43137"/>
                  </a:srgbClr>
                </a:outerShdw>
              </a:effectLst>
            </a:endParaRPr>
          </a:p>
        </p:txBody>
      </p:sp>
      <p:sp>
        <p:nvSpPr>
          <p:cNvPr id="5" name="灯片编号占位符 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535767-7CF7-48D1-9B51-108DBD918666}" type="slidenum">
              <a:rPr lang="zh-CN" altLang="en-US">
                <a:solidFill>
                  <a:srgbClr val="000000"/>
                </a:solidFill>
                <a:latin typeface="Verdana" panose="020B0604030504040204" pitchFamily="34" charset="0"/>
              </a:rPr>
              <a:pPr eaLnBrk="1" hangingPunct="1"/>
              <a:t>54</a:t>
            </a:fld>
            <a:endParaRPr lang="en-US" altLang="zh-CN">
              <a:solidFill>
                <a:srgbClr val="000000"/>
              </a:solidFill>
              <a:latin typeface="Verdana" panose="020B060403050404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17954073"/>
              </p:ext>
            </p:extLst>
          </p:nvPr>
        </p:nvGraphicFramePr>
        <p:xfrm>
          <a:off x="684213" y="836613"/>
          <a:ext cx="7921625" cy="5384800"/>
        </p:xfrm>
        <a:graphic>
          <a:graphicData uri="http://schemas.openxmlformats.org/drawingml/2006/table">
            <a:tbl>
              <a:tblPr/>
              <a:tblGrid>
                <a:gridCol w="1944687">
                  <a:extLst>
                    <a:ext uri="{9D8B030D-6E8A-4147-A177-3AD203B41FA5}">
                      <a16:colId xmlns:a16="http://schemas.microsoft.com/office/drawing/2014/main" val="20000"/>
                    </a:ext>
                  </a:extLst>
                </a:gridCol>
                <a:gridCol w="5976938">
                  <a:extLst>
                    <a:ext uri="{9D8B030D-6E8A-4147-A177-3AD203B41FA5}">
                      <a16:colId xmlns:a16="http://schemas.microsoft.com/office/drawing/2014/main" val="20001"/>
                    </a:ext>
                  </a:extLst>
                </a:gridCol>
              </a:tblGrid>
              <a:tr h="43180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参数</a:t>
                      </a:r>
                      <a:endParaRPr kumimoji="0" lang="zh-CN" altLang="zh-CN" sz="12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距离：</a:t>
                      </a:r>
                      <a:r>
                        <a:rPr kumimoji="0" lang="en-US"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100Km</a:t>
                      </a: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，信息速率：</a:t>
                      </a:r>
                      <a:r>
                        <a:rPr kumimoji="0" lang="en-US"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32kbps</a:t>
                      </a: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，带宽</a:t>
                      </a: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10MHz</a:t>
                      </a:r>
                      <a:endParaRPr kumimoji="0" lang="zh-CN" altLang="zh-CN" sz="12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发射总功率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37dBm</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5W</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1"/>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路径损耗</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~140dB</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ht=10m,hr=100m)</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，衰减因子</a:t>
                      </a: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zh-CN"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2"/>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发射天线增益</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3"/>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接收天线增益</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3dB</a:t>
                      </a:r>
                      <a:endParaRPr kumimoji="0" lang="zh-CN"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4"/>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接收信号功率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-98dBm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5"/>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接收机噪声功率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-104dBm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6"/>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接收机噪声系数</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14dB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7"/>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解码</a:t>
                      </a: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Eb/N0</a:t>
                      </a: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需求</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8"/>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SNR</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Eb/N0-10*lg(10M/32k)=4-25=-21dB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9"/>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接收机灵敏度</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-104+14-21=-111dBm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10"/>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实现损耗</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11"/>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链路余量</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-98-</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-111</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3dB</a:t>
                      </a:r>
                      <a:endParaRPr kumimoji="0" lang="zh-CN" altLang="zh-CN" sz="16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12"/>
                  </a:ext>
                </a:extLst>
              </a:tr>
            </a:tbl>
          </a:graphicData>
        </a:graphic>
      </p:graphicFrame>
      <p:sp>
        <p:nvSpPr>
          <p:cNvPr id="6" name="矩形 5"/>
          <p:cNvSpPr/>
          <p:nvPr/>
        </p:nvSpPr>
        <p:spPr>
          <a:xfrm>
            <a:off x="323528" y="5445050"/>
            <a:ext cx="8640960" cy="1296318"/>
          </a:xfrm>
          <a:prstGeom prst="rect">
            <a:avLst/>
          </a:prstGeom>
          <a:solidFill>
            <a:srgbClr val="F1E19D"/>
          </a:solidFill>
          <a:ln w="38100" algn="ctr">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55262" tIns="55262" rIns="55262" bIns="55262" anchor="ctr"/>
          <a:lstStyle>
            <a:lvl1pPr eaLnBrk="0" hangingPunct="0">
              <a:defRPr sz="3200" b="1">
                <a:solidFill>
                  <a:schemeClr val="bg1"/>
                </a:solidFill>
                <a:latin typeface="黑体" pitchFamily="2" charset="-122"/>
                <a:ea typeface="宋体" charset="-122"/>
              </a:defRPr>
            </a:lvl1pPr>
            <a:lvl2pPr eaLnBrk="0" hangingPunct="0">
              <a:defRPr sz="3200" b="1">
                <a:solidFill>
                  <a:schemeClr val="bg1"/>
                </a:solidFill>
                <a:latin typeface="黑体" pitchFamily="2" charset="-122"/>
                <a:ea typeface="宋体" charset="-122"/>
              </a:defRPr>
            </a:lvl2pPr>
            <a:lvl3pPr marL="1143000" indent="-228600" eaLnBrk="0" hangingPunct="0">
              <a:defRPr sz="3200" b="1">
                <a:solidFill>
                  <a:schemeClr val="bg1"/>
                </a:solidFill>
                <a:latin typeface="黑体" pitchFamily="2" charset="-122"/>
                <a:ea typeface="宋体" charset="-122"/>
              </a:defRPr>
            </a:lvl3pPr>
            <a:lvl4pPr marL="1600200" indent="-228600" eaLnBrk="0" hangingPunct="0">
              <a:defRPr sz="3200" b="1">
                <a:solidFill>
                  <a:schemeClr val="bg1"/>
                </a:solidFill>
                <a:latin typeface="黑体" pitchFamily="2" charset="-122"/>
                <a:ea typeface="宋体" charset="-122"/>
              </a:defRPr>
            </a:lvl4pPr>
            <a:lvl5pPr marL="2057400" indent="-228600" eaLnBrk="0" hangingPunct="0">
              <a:defRPr sz="3200" b="1">
                <a:solidFill>
                  <a:schemeClr val="bg1"/>
                </a:solidFill>
                <a:latin typeface="黑体" pitchFamily="2" charset="-122"/>
                <a:ea typeface="宋体" charset="-122"/>
              </a:defRPr>
            </a:lvl5pPr>
            <a:lvl6pPr marL="2514600" indent="-228600" eaLnBrk="0" fontAlgn="base" hangingPunct="0">
              <a:spcBef>
                <a:spcPct val="0"/>
              </a:spcBef>
              <a:spcAft>
                <a:spcPct val="0"/>
              </a:spcAft>
              <a:defRPr sz="3200" b="1">
                <a:solidFill>
                  <a:schemeClr val="bg1"/>
                </a:solidFill>
                <a:latin typeface="黑体" pitchFamily="2" charset="-122"/>
                <a:ea typeface="宋体" charset="-122"/>
              </a:defRPr>
            </a:lvl6pPr>
            <a:lvl7pPr marL="2971800" indent="-228600" eaLnBrk="0" fontAlgn="base" hangingPunct="0">
              <a:spcBef>
                <a:spcPct val="0"/>
              </a:spcBef>
              <a:spcAft>
                <a:spcPct val="0"/>
              </a:spcAft>
              <a:defRPr sz="3200" b="1">
                <a:solidFill>
                  <a:schemeClr val="bg1"/>
                </a:solidFill>
                <a:latin typeface="黑体" pitchFamily="2" charset="-122"/>
                <a:ea typeface="宋体" charset="-122"/>
              </a:defRPr>
            </a:lvl7pPr>
            <a:lvl8pPr marL="3429000" indent="-228600" eaLnBrk="0" fontAlgn="base" hangingPunct="0">
              <a:spcBef>
                <a:spcPct val="0"/>
              </a:spcBef>
              <a:spcAft>
                <a:spcPct val="0"/>
              </a:spcAft>
              <a:defRPr sz="3200" b="1">
                <a:solidFill>
                  <a:schemeClr val="bg1"/>
                </a:solidFill>
                <a:latin typeface="黑体" pitchFamily="2" charset="-122"/>
                <a:ea typeface="宋体" charset="-122"/>
              </a:defRPr>
            </a:lvl8pPr>
            <a:lvl9pPr marL="3886200" indent="-228600" eaLnBrk="0" fontAlgn="base" hangingPunct="0">
              <a:spcBef>
                <a:spcPct val="0"/>
              </a:spcBef>
              <a:spcAft>
                <a:spcPct val="0"/>
              </a:spcAft>
              <a:defRPr sz="3200" b="1">
                <a:solidFill>
                  <a:schemeClr val="bg1"/>
                </a:solidFill>
                <a:latin typeface="黑体" pitchFamily="2" charset="-122"/>
                <a:ea typeface="宋体" charset="-122"/>
              </a:defRPr>
            </a:lvl9pPr>
          </a:lstStyle>
          <a:p>
            <a:pPr marL="0" lvl="1" algn="ctr" eaLnBrk="1" hangingPunct="1">
              <a:lnSpc>
                <a:spcPct val="120000"/>
              </a:lnSpc>
              <a:defRPr/>
            </a:pPr>
            <a:r>
              <a:rPr lang="zh-CN" altLang="en-US" dirty="0">
                <a:solidFill>
                  <a:srgbClr val="C00000"/>
                </a:solidFill>
                <a:effectLst>
                  <a:outerShdw blurRad="38100" dist="38100" dir="2700000" algn="tl">
                    <a:srgbClr val="C0C0C0"/>
                  </a:outerShdw>
                </a:effectLst>
                <a:latin typeface="Arial" charset="0"/>
                <a:ea typeface="黑体" pitchFamily="2" charset="-122"/>
                <a:cs typeface="Arial" charset="0"/>
              </a:rPr>
              <a:t>为提高链路余量，应尽可能提高接收天线高度采用</a:t>
            </a:r>
            <a:r>
              <a:rPr lang="en-US" altLang="zh-CN" dirty="0">
                <a:solidFill>
                  <a:srgbClr val="C00000"/>
                </a:solidFill>
                <a:effectLst>
                  <a:outerShdw blurRad="38100" dist="38100" dir="2700000" algn="tl">
                    <a:srgbClr val="C0C0C0"/>
                  </a:outerShdw>
                </a:effectLst>
                <a:latin typeface="Arial" charset="0"/>
                <a:ea typeface="黑体" pitchFamily="2" charset="-122"/>
                <a:cs typeface="Arial" charset="0"/>
              </a:rPr>
              <a:t>LOS</a:t>
            </a:r>
            <a:r>
              <a:rPr lang="zh-CN" altLang="en-US" dirty="0">
                <a:solidFill>
                  <a:srgbClr val="C00000"/>
                </a:solidFill>
                <a:effectLst>
                  <a:outerShdw blurRad="38100" dist="38100" dir="2700000" algn="tl">
                    <a:srgbClr val="C0C0C0"/>
                  </a:outerShdw>
                </a:effectLst>
                <a:latin typeface="Arial" charset="0"/>
                <a:ea typeface="黑体" pitchFamily="2" charset="-122"/>
                <a:cs typeface="Arial" charset="0"/>
              </a:rPr>
              <a:t>传输</a:t>
            </a:r>
            <a:endParaRPr lang="en-US" altLang="zh-CN" dirty="0">
              <a:solidFill>
                <a:srgbClr val="C00000"/>
              </a:solidFill>
              <a:effectLst>
                <a:outerShdw blurRad="38100" dist="38100" dir="2700000" algn="tl">
                  <a:srgbClr val="C0C0C0"/>
                </a:outerShdw>
              </a:effectLst>
              <a:latin typeface="Arial" charset="0"/>
              <a:ea typeface="黑体" pitchFamily="2" charset="-122"/>
              <a:cs typeface="Arial" charset="0"/>
            </a:endParaRPr>
          </a:p>
        </p:txBody>
      </p:sp>
      <p:sp>
        <p:nvSpPr>
          <p:cNvPr id="28723" name="椭圆 6"/>
          <p:cNvSpPr>
            <a:spLocks noChangeArrowheads="1"/>
          </p:cNvSpPr>
          <p:nvPr/>
        </p:nvSpPr>
        <p:spPr bwMode="auto">
          <a:xfrm>
            <a:off x="6875463" y="4637092"/>
            <a:ext cx="720725" cy="431800"/>
          </a:xfrm>
          <a:prstGeom prst="ellipse">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2034790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7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23986" y="873090"/>
            <a:ext cx="9400260" cy="4114800"/>
          </a:xfrm>
        </p:spPr>
        <p:txBody>
          <a:bodyPr/>
          <a:lstStyle/>
          <a:p>
            <a:pPr lvl="1">
              <a:defRPr/>
            </a:pPr>
            <a:r>
              <a:rPr lang="zh-CN" altLang="en-US" sz="2400" dirty="0">
                <a:solidFill>
                  <a:srgbClr val="000000"/>
                </a:solidFill>
                <a:latin typeface="黑体" pitchFamily="49" charset="-122"/>
                <a:ea typeface="黑体" pitchFamily="49" charset="-122"/>
              </a:rPr>
              <a:t>依托岸基现有的塔座（烟台</a:t>
            </a:r>
            <a:r>
              <a:rPr lang="en-US" altLang="zh-CN" sz="2400" dirty="0">
                <a:solidFill>
                  <a:srgbClr val="000000"/>
                </a:solidFill>
                <a:latin typeface="黑体" pitchFamily="49" charset="-122"/>
                <a:ea typeface="黑体" pitchFamily="49" charset="-122"/>
              </a:rPr>
              <a:t>600m</a:t>
            </a:r>
            <a:r>
              <a:rPr lang="zh-CN" altLang="en-US" sz="2400" dirty="0">
                <a:solidFill>
                  <a:srgbClr val="000000"/>
                </a:solidFill>
                <a:latin typeface="黑体" pitchFamily="49" charset="-122"/>
                <a:ea typeface="黑体" pitchFamily="49" charset="-122"/>
              </a:rPr>
              <a:t>，大连</a:t>
            </a:r>
            <a:r>
              <a:rPr lang="en-US" altLang="zh-CN" sz="2400" dirty="0">
                <a:solidFill>
                  <a:srgbClr val="000000"/>
                </a:solidFill>
                <a:latin typeface="黑体" pitchFamily="49" charset="-122"/>
                <a:ea typeface="黑体" pitchFamily="49" charset="-122"/>
              </a:rPr>
              <a:t>400m</a:t>
            </a:r>
            <a:r>
              <a:rPr lang="zh-CN" altLang="en-US" sz="2400" dirty="0">
                <a:solidFill>
                  <a:srgbClr val="000000"/>
                </a:solidFill>
                <a:latin typeface="黑体" pitchFamily="49" charset="-122"/>
                <a:ea typeface="黑体" pitchFamily="49" charset="-122"/>
              </a:rPr>
              <a:t>），构建充分的直射</a:t>
            </a:r>
            <a:r>
              <a:rPr lang="en-US" altLang="zh-CN" sz="2400" dirty="0">
                <a:solidFill>
                  <a:srgbClr val="FF0000"/>
                </a:solidFill>
                <a:latin typeface="黑体" pitchFamily="49" charset="-122"/>
                <a:ea typeface="黑体" pitchFamily="49" charset="-122"/>
              </a:rPr>
              <a:t>LOS</a:t>
            </a:r>
            <a:r>
              <a:rPr lang="zh-CN" altLang="en-US" sz="2400" dirty="0">
                <a:solidFill>
                  <a:srgbClr val="000000"/>
                </a:solidFill>
                <a:latin typeface="黑体" pitchFamily="49" charset="-122"/>
                <a:ea typeface="黑体" pitchFamily="49" charset="-122"/>
              </a:rPr>
              <a:t>环境</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两点直线距离</a:t>
            </a:r>
            <a:r>
              <a:rPr lang="en-US" altLang="zh-CN" sz="2400" dirty="0">
                <a:solidFill>
                  <a:srgbClr val="FF0000"/>
                </a:solidFill>
                <a:latin typeface="黑体" pitchFamily="49" charset="-122"/>
                <a:ea typeface="黑体" pitchFamily="49" charset="-122"/>
              </a:rPr>
              <a:t>96.7</a:t>
            </a:r>
            <a:r>
              <a:rPr lang="zh-CN" altLang="en-US" sz="2400" dirty="0">
                <a:solidFill>
                  <a:srgbClr val="FF0000"/>
                </a:solidFill>
                <a:latin typeface="黑体" pitchFamily="49" charset="-122"/>
                <a:ea typeface="黑体" pitchFamily="49" charset="-122"/>
              </a:rPr>
              <a:t>海里</a:t>
            </a:r>
            <a:r>
              <a:rPr lang="en-US" altLang="zh-CN" sz="2400" dirty="0">
                <a:solidFill>
                  <a:srgbClr val="FF0000"/>
                </a:solidFill>
                <a:latin typeface="黑体" pitchFamily="49" charset="-122"/>
                <a:ea typeface="黑体" pitchFamily="49" charset="-122"/>
              </a:rPr>
              <a:t>(180km)</a:t>
            </a:r>
          </a:p>
          <a:p>
            <a:pPr lvl="1">
              <a:defRPr/>
            </a:pPr>
            <a:r>
              <a:rPr lang="zh-CN" altLang="en-US" sz="2400" dirty="0">
                <a:solidFill>
                  <a:srgbClr val="000000"/>
                </a:solidFill>
                <a:latin typeface="黑体" pitchFamily="49" charset="-122"/>
                <a:ea typeface="黑体" pitchFamily="49" charset="-122"/>
              </a:rPr>
              <a:t>租用船支、设备、场地</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大连中海客轮有限公司</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完成最终海上</a:t>
            </a:r>
            <a:r>
              <a:rPr lang="en-US" altLang="zh-CN" sz="2400" dirty="0">
                <a:solidFill>
                  <a:srgbClr val="000000"/>
                </a:solidFill>
                <a:latin typeface="黑体" pitchFamily="49" charset="-122"/>
                <a:ea typeface="黑体" pitchFamily="49" charset="-122"/>
              </a:rPr>
              <a:t>100km</a:t>
            </a:r>
            <a:r>
              <a:rPr lang="zh-CN" altLang="en-US" sz="2400" dirty="0">
                <a:solidFill>
                  <a:srgbClr val="000000"/>
                </a:solidFill>
                <a:latin typeface="黑体" pitchFamily="49" charset="-122"/>
                <a:ea typeface="黑体" pitchFamily="49" charset="-122"/>
              </a:rPr>
              <a:t>拉距试验；</a:t>
            </a:r>
            <a:endParaRPr lang="en-US" altLang="zh-CN" sz="2400" dirty="0">
              <a:solidFill>
                <a:srgbClr val="000000"/>
              </a:solidFill>
              <a:latin typeface="黑体" pitchFamily="49" charset="-122"/>
              <a:ea typeface="黑体" pitchFamily="49" charset="-122"/>
            </a:endParaRPr>
          </a:p>
          <a:p>
            <a:pPr lvl="1">
              <a:defRPr/>
            </a:pPr>
            <a:r>
              <a:rPr lang="zh-CN" altLang="en-US" sz="2400" dirty="0">
                <a:solidFill>
                  <a:srgbClr val="000000"/>
                </a:solidFill>
                <a:latin typeface="黑体" pitchFamily="49" charset="-122"/>
                <a:ea typeface="黑体" pitchFamily="49" charset="-122"/>
              </a:rPr>
              <a:t>最初宽带视频图传信道摸底数据：</a:t>
            </a:r>
            <a:r>
              <a:rPr lang="en-US" altLang="zh-CN" sz="2400" dirty="0">
                <a:solidFill>
                  <a:srgbClr val="000000"/>
                </a:solidFill>
                <a:latin typeface="黑体" pitchFamily="49" charset="-122"/>
                <a:ea typeface="黑体" pitchFamily="49" charset="-122"/>
              </a:rPr>
              <a:t>1M</a:t>
            </a:r>
            <a:r>
              <a:rPr lang="zh-CN" altLang="en-US" sz="2400" dirty="0">
                <a:solidFill>
                  <a:srgbClr val="000000"/>
                </a:solidFill>
                <a:latin typeface="黑体" pitchFamily="49" charset="-122"/>
                <a:ea typeface="黑体" pitchFamily="49" charset="-122"/>
              </a:rPr>
              <a:t>带宽，</a:t>
            </a:r>
            <a:r>
              <a:rPr lang="en-US" altLang="zh-CN" sz="2400" dirty="0">
                <a:solidFill>
                  <a:srgbClr val="000000"/>
                </a:solidFill>
                <a:latin typeface="黑体" pitchFamily="49" charset="-122"/>
                <a:ea typeface="黑体" pitchFamily="49" charset="-122"/>
              </a:rPr>
              <a:t>5.8GHz</a:t>
            </a:r>
            <a:r>
              <a:rPr lang="zh-CN" altLang="en-US" sz="2400" dirty="0">
                <a:solidFill>
                  <a:srgbClr val="000000"/>
                </a:solidFill>
                <a:latin typeface="黑体" pitchFamily="49" charset="-122"/>
                <a:ea typeface="黑体" pitchFamily="49" charset="-122"/>
              </a:rPr>
              <a:t>频点，海上路损因子在</a:t>
            </a:r>
            <a:r>
              <a:rPr lang="en-US" altLang="zh-CN" sz="2400" dirty="0">
                <a:solidFill>
                  <a:srgbClr val="FF0000"/>
                </a:solidFill>
                <a:latin typeface="黑体" pitchFamily="49" charset="-122"/>
                <a:ea typeface="黑体" pitchFamily="49" charset="-122"/>
              </a:rPr>
              <a:t>2.5</a:t>
            </a:r>
            <a:r>
              <a:rPr lang="zh-CN" altLang="en-US" sz="2400" dirty="0">
                <a:solidFill>
                  <a:srgbClr val="000000"/>
                </a:solidFill>
                <a:latin typeface="黑体" pitchFamily="49" charset="-122"/>
                <a:ea typeface="黑体" pitchFamily="49" charset="-122"/>
              </a:rPr>
              <a:t>左右。</a:t>
            </a:r>
            <a:endParaRPr lang="en-US" altLang="zh-CN" sz="2400" b="1" dirty="0">
              <a:solidFill>
                <a:srgbClr val="000000"/>
              </a:solidFill>
              <a:latin typeface="黑体" pitchFamily="49" charset="-122"/>
              <a:ea typeface="黑体" pitchFamily="49" charset="-122"/>
            </a:endParaRPr>
          </a:p>
          <a:p>
            <a:pPr lvl="1">
              <a:defRPr/>
            </a:pPr>
            <a:endParaRPr lang="zh-CN" altLang="en-US" sz="2400" dirty="0">
              <a:solidFill>
                <a:srgbClr val="000000"/>
              </a:solidFill>
              <a:latin typeface="黑体" pitchFamily="49" charset="-122"/>
              <a:ea typeface="黑体" pitchFamily="49" charset="-122"/>
            </a:endParaRPr>
          </a:p>
        </p:txBody>
      </p:sp>
      <p:sp>
        <p:nvSpPr>
          <p:cNvPr id="59396" name="灯片编号占位符 3"/>
          <p:cNvSpPr>
            <a:spLocks noGrp="1"/>
          </p:cNvSpPr>
          <p:nvPr>
            <p:ph type="sldNum" sz="quarter" idx="12"/>
          </p:nvPr>
        </p:nvSpPr>
        <p:spPr>
          <a:noFill/>
          <a:ln>
            <a:miter lim="800000"/>
            <a:headEnd/>
            <a:tailEnd/>
          </a:ln>
        </p:spPr>
        <p:txBody>
          <a:bodyPr/>
          <a:lstStyle/>
          <a:p>
            <a:fld id="{ADEC9515-29F9-4A2E-AB35-183088CA672E}" type="slidenum">
              <a:rPr lang="zh-CN" altLang="en-GB" smtClean="0">
                <a:ea typeface="宋体" charset="-122"/>
              </a:rPr>
              <a:pPr/>
              <a:t>55</a:t>
            </a:fld>
            <a:endParaRPr lang="en-GB" altLang="zh-CN">
              <a:ea typeface="宋体" charset="-122"/>
            </a:endParaRPr>
          </a:p>
        </p:txBody>
      </p:sp>
      <p:pic>
        <p:nvPicPr>
          <p:cNvPr id="120834" name="Picture 2"/>
          <p:cNvPicPr>
            <a:picLocks noChangeAspect="1" noChangeArrowheads="1"/>
          </p:cNvPicPr>
          <p:nvPr/>
        </p:nvPicPr>
        <p:blipFill>
          <a:blip r:embed="rId2"/>
          <a:srcRect/>
          <a:stretch>
            <a:fillRect/>
          </a:stretch>
        </p:blipFill>
        <p:spPr bwMode="auto">
          <a:xfrm>
            <a:off x="1875295" y="3280599"/>
            <a:ext cx="6024212" cy="3567882"/>
          </a:xfrm>
          <a:prstGeom prst="rect">
            <a:avLst/>
          </a:prstGeom>
          <a:noFill/>
          <a:ln w="9525">
            <a:noFill/>
            <a:miter lim="800000"/>
            <a:headEnd/>
            <a:tailEnd/>
          </a:ln>
        </p:spPr>
      </p:pic>
      <p:sp>
        <p:nvSpPr>
          <p:cNvPr id="6" name="标题 5"/>
          <p:cNvSpPr>
            <a:spLocks noGrp="1"/>
          </p:cNvSpPr>
          <p:nvPr>
            <p:ph type="title"/>
          </p:nvPr>
        </p:nvSpPr>
        <p:spPr>
          <a:xfrm>
            <a:off x="409518" y="111090"/>
            <a:ext cx="7793038" cy="762000"/>
          </a:xfrm>
        </p:spPr>
        <p:txBody>
          <a:bodyPr/>
          <a:lstStyle/>
          <a:p>
            <a:r>
              <a:rPr lang="zh-CN" altLang="en-US" dirty="0"/>
              <a:t>外场试验实际场景</a:t>
            </a:r>
          </a:p>
        </p:txBody>
      </p:sp>
    </p:spTree>
    <p:extLst>
      <p:ext uri="{BB962C8B-B14F-4D97-AF65-F5344CB8AC3E}">
        <p14:creationId xmlns:p14="http://schemas.microsoft.com/office/powerpoint/2010/main" val="37243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slide(fromBottom)">
                                      <p:cBhvr>
                                        <p:cTn id="7" dur="500"/>
                                        <p:tgtEl>
                                          <p:spTgt spid="120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644" y="195634"/>
            <a:ext cx="7772400" cy="1143000"/>
          </a:xfrm>
        </p:spPr>
        <p:txBody>
          <a:bodyPr/>
          <a:lstStyle/>
          <a:p>
            <a:r>
              <a:rPr lang="zh-CN" altLang="en-US" dirty="0"/>
              <a:t>实测数据</a:t>
            </a:r>
          </a:p>
        </p:txBody>
      </p:sp>
      <p:sp>
        <p:nvSpPr>
          <p:cNvPr id="3" name="内容占位符 2"/>
          <p:cNvSpPr>
            <a:spLocks noGrp="1"/>
          </p:cNvSpPr>
          <p:nvPr>
            <p:ph idx="1"/>
          </p:nvPr>
        </p:nvSpPr>
        <p:spPr>
          <a:xfrm>
            <a:off x="450742" y="4191000"/>
            <a:ext cx="7772400" cy="4114800"/>
          </a:xfrm>
        </p:spPr>
        <p:txBody>
          <a:bodyPr/>
          <a:lstStyle/>
          <a:p>
            <a:r>
              <a:rPr lang="zh-CN" altLang="zh-CN" sz="2400" dirty="0"/>
              <a:t>从</a:t>
            </a:r>
            <a:r>
              <a:rPr lang="en-US" altLang="zh-CN" sz="2400" dirty="0"/>
              <a:t>8km</a:t>
            </a:r>
            <a:r>
              <a:rPr lang="zh-CN" altLang="zh-CN" sz="2400" dirty="0"/>
              <a:t>开始一直到</a:t>
            </a:r>
            <a:r>
              <a:rPr lang="en-US" altLang="zh-CN" sz="2400" dirty="0"/>
              <a:t>100km</a:t>
            </a:r>
            <a:r>
              <a:rPr lang="zh-CN" altLang="zh-CN" sz="2400" dirty="0"/>
              <a:t>附近，两次上船试验测试的结果路损因子都在</a:t>
            </a:r>
            <a:r>
              <a:rPr lang="en-US" altLang="zh-CN" sz="2400" dirty="0"/>
              <a:t>3</a:t>
            </a:r>
            <a:r>
              <a:rPr lang="zh-CN" altLang="zh-CN" sz="2400" dirty="0"/>
              <a:t>左右（甚至大部分在</a:t>
            </a:r>
            <a:r>
              <a:rPr lang="en-US" altLang="zh-CN" sz="2400" dirty="0"/>
              <a:t>3</a:t>
            </a:r>
            <a:r>
              <a:rPr lang="zh-CN" altLang="zh-CN" sz="2400" dirty="0"/>
              <a:t>以下），这充分说明了我们最初设想的海上</a:t>
            </a:r>
            <a:r>
              <a:rPr lang="en-US" altLang="zh-CN" sz="2400" dirty="0"/>
              <a:t>LOS</a:t>
            </a:r>
            <a:r>
              <a:rPr lang="zh-CN" altLang="zh-CN" sz="2400" dirty="0"/>
              <a:t>环境下视距带来的路损降低的好处在</a:t>
            </a:r>
            <a:r>
              <a:rPr lang="en-US" altLang="zh-CN" sz="2400" dirty="0"/>
              <a:t>100km</a:t>
            </a:r>
            <a:r>
              <a:rPr lang="zh-CN" altLang="zh-CN" sz="2400" dirty="0"/>
              <a:t>以内基本上达到了；在在超过</a:t>
            </a:r>
            <a:r>
              <a:rPr lang="en-US" altLang="zh-CN" sz="2400" dirty="0"/>
              <a:t>100km</a:t>
            </a:r>
            <a:r>
              <a:rPr lang="zh-CN" altLang="zh-CN" sz="2400" dirty="0"/>
              <a:t>之后，会发现路径损耗呈现明显的上升趋势，其损耗因子很快就超过了</a:t>
            </a:r>
            <a:r>
              <a:rPr lang="en-US" altLang="zh-CN" sz="2400" dirty="0"/>
              <a:t>4</a:t>
            </a:r>
            <a:r>
              <a:rPr lang="zh-CN" altLang="zh-CN" sz="2400" dirty="0"/>
              <a:t>，且越接近非视距损耗因子增长越明显。</a:t>
            </a:r>
            <a:endParaRPr lang="zh-CN" altLang="en-US" sz="2400" dirty="0"/>
          </a:p>
        </p:txBody>
      </p:sp>
      <p:sp>
        <p:nvSpPr>
          <p:cNvPr id="4" name="灯片编号占位符 3"/>
          <p:cNvSpPr>
            <a:spLocks noGrp="1"/>
          </p:cNvSpPr>
          <p:nvPr>
            <p:ph type="sldNum" sz="quarter" idx="12"/>
          </p:nvPr>
        </p:nvSpPr>
        <p:spPr/>
        <p:txBody>
          <a:bodyPr/>
          <a:lstStyle/>
          <a:p>
            <a:pPr>
              <a:defRPr/>
            </a:pPr>
            <a:fld id="{4057644D-785C-4C3A-8C09-F3C91A6224FB}" type="slidenum">
              <a:rPr lang="zh-CN" altLang="en-GB" smtClean="0"/>
              <a:pPr>
                <a:defRPr/>
              </a:pPr>
              <a:t>56</a:t>
            </a:fld>
            <a:endParaRPr lang="en-GB" altLang="zh-CN"/>
          </a:p>
        </p:txBody>
      </p:sp>
      <p:pic>
        <p:nvPicPr>
          <p:cNvPr id="5" name="图片 4"/>
          <p:cNvPicPr/>
          <p:nvPr/>
        </p:nvPicPr>
        <p:blipFill>
          <a:blip r:embed="rId2"/>
          <a:srcRect/>
          <a:stretch>
            <a:fillRect/>
          </a:stretch>
        </p:blipFill>
        <p:spPr bwMode="auto">
          <a:xfrm>
            <a:off x="2880241" y="-185980"/>
            <a:ext cx="6511731" cy="4496414"/>
          </a:xfrm>
          <a:prstGeom prst="rect">
            <a:avLst/>
          </a:prstGeom>
          <a:noFill/>
          <a:ln w="9525">
            <a:noFill/>
            <a:miter lim="800000"/>
            <a:headEnd/>
            <a:tailEnd/>
          </a:ln>
        </p:spPr>
      </p:pic>
    </p:spTree>
    <p:extLst>
      <p:ext uri="{BB962C8B-B14F-4D97-AF65-F5344CB8AC3E}">
        <p14:creationId xmlns:p14="http://schemas.microsoft.com/office/powerpoint/2010/main" val="2993454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59" name="Picture 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63" y="1027135"/>
            <a:ext cx="5547514" cy="354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a:xfrm>
            <a:off x="6784401" y="6248400"/>
            <a:ext cx="1905000" cy="457200"/>
          </a:xfrm>
        </p:spPr>
        <p:txBody>
          <a:bodyPr/>
          <a:lstStyle/>
          <a:p>
            <a:fld id="{A52A425A-566B-4A8B-9020-754C9765E48E}" type="slidenum">
              <a:rPr lang="en-US" altLang="zh-CN" sz="2000" smtClean="0">
                <a:latin typeface="Times New Roman" panose="02020603050405020304" pitchFamily="18" charset="0"/>
                <a:ea typeface="黑体" panose="02010600030101010101" pitchFamily="2" charset="-122"/>
                <a:cs typeface="Times New Roman" panose="02020603050405020304" pitchFamily="18" charset="0"/>
              </a:rPr>
              <a:t>57</a:t>
            </a:fld>
            <a:endParaRPr lang="en-US" altLang="zh-CN" sz="2000">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3158" name="Picture 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736" y="1073629"/>
            <a:ext cx="3145049" cy="35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文本框 161"/>
          <p:cNvSpPr txBox="1"/>
          <p:nvPr/>
        </p:nvSpPr>
        <p:spPr>
          <a:xfrm>
            <a:off x="767387" y="5207616"/>
            <a:ext cx="7751580" cy="400110"/>
          </a:xfrm>
          <a:prstGeom prst="rect">
            <a:avLst/>
          </a:prstGeom>
          <a:noFill/>
        </p:spPr>
        <p:txBody>
          <a:bodyPr wrap="square" rtlCol="0">
            <a:spAutoFit/>
          </a:bodyPr>
          <a:lstStyle/>
          <a:p>
            <a:r>
              <a:rPr lang="zh-CN" altLang="en-US" sz="2000">
                <a:latin typeface="Times New Roman" panose="02020603050405020304" pitchFamily="18" charset="0"/>
                <a:ea typeface="黑体" panose="02010600030101010101" pitchFamily="2" charset="-122"/>
                <a:cs typeface="Times New Roman" panose="02020603050405020304" pitchFamily="18" charset="0"/>
              </a:rPr>
              <a:t>这些线路都经过</a:t>
            </a:r>
            <a:r>
              <a:rPr lang="zh-CN" altLang="en-US" sz="20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散射损耗预算指导设计</a:t>
            </a:r>
            <a:r>
              <a:rPr lang="zh-CN" altLang="en-US" sz="2000">
                <a:latin typeface="Times New Roman" panose="02020603050405020304" pitchFamily="18" charset="0"/>
                <a:ea typeface="黑体" panose="02010600030101010101" pitchFamily="2" charset="-122"/>
                <a:cs typeface="Times New Roman" panose="02020603050405020304" pitchFamily="18" charset="0"/>
              </a:rPr>
              <a:t>，具有高可靠性，因而著名。</a:t>
            </a:r>
          </a:p>
        </p:txBody>
      </p:sp>
      <p:sp>
        <p:nvSpPr>
          <p:cNvPr id="164" name="文本框 163"/>
          <p:cNvSpPr txBox="1"/>
          <p:nvPr/>
        </p:nvSpPr>
        <p:spPr>
          <a:xfrm>
            <a:off x="555585" y="4612492"/>
            <a:ext cx="2303361" cy="523220"/>
          </a:xfrm>
          <a:prstGeom prst="rect">
            <a:avLst/>
          </a:prstGeom>
          <a:noFill/>
        </p:spPr>
        <p:txBody>
          <a:bodyPr wrap="square" rtlCol="0">
            <a:spAutoFit/>
          </a:bodyPr>
          <a:lstStyle/>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北大西洋公约组织</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散射通信线路</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166" name="文本框 165"/>
          <p:cNvSpPr txBox="1"/>
          <p:nvPr/>
        </p:nvSpPr>
        <p:spPr>
          <a:xfrm>
            <a:off x="4348323" y="4612492"/>
            <a:ext cx="4028561" cy="523220"/>
          </a:xfrm>
          <a:prstGeom prst="rect">
            <a:avLst/>
          </a:prstGeom>
          <a:noFill/>
        </p:spPr>
        <p:txBody>
          <a:bodyPr wrap="square" rtlCol="0">
            <a:spAutoFit/>
          </a:bodyPr>
          <a:lstStyle/>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美国的跨太平洋军用散射通信线路</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大部分距离</a:t>
            </a:r>
            <a:r>
              <a:rPr lang="en-US" altLang="zh-CN" sz="1400">
                <a:latin typeface="Times New Roman" panose="02020603050405020304" pitchFamily="18" charset="0"/>
                <a:ea typeface="黑体" panose="02010600030101010101" pitchFamily="2" charset="-122"/>
                <a:cs typeface="Times New Roman" panose="02020603050405020304" pitchFamily="18" charset="0"/>
              </a:rPr>
              <a:t>&gt;1000km</a:t>
            </a:r>
            <a:endParaRPr lang="zh-CN" altLang="en-US" sz="1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165" name="文本框 164"/>
          <p:cNvSpPr txBox="1"/>
          <p:nvPr/>
        </p:nvSpPr>
        <p:spPr>
          <a:xfrm>
            <a:off x="767387" y="5717892"/>
            <a:ext cx="7520086" cy="892552"/>
          </a:xfrm>
          <a:prstGeom prst="rect">
            <a:avLst/>
          </a:prstGeom>
          <a:noFill/>
        </p:spPr>
        <p:txBody>
          <a:bodyPr wrap="square" rtlCol="0">
            <a:spAutoFit/>
          </a:bodyPr>
          <a:lstStyle/>
          <a:p>
            <a:r>
              <a:rPr lang="zh-CN" altLang="en-US" sz="2600">
                <a:latin typeface="Times New Roman" panose="02020603050405020304" pitchFamily="18" charset="0"/>
                <a:ea typeface="黑体" panose="02010600030101010101" pitchFamily="2" charset="-122"/>
                <a:cs typeface="Times New Roman" panose="02020603050405020304" pitchFamily="18" charset="0"/>
              </a:rPr>
              <a:t>为什么要建这么多站点？站点位置、距离怎么定？</a:t>
            </a:r>
            <a:endParaRPr lang="en-US" altLang="zh-CN" sz="2600">
              <a:latin typeface="Times New Roman" panose="02020603050405020304" pitchFamily="18" charset="0"/>
              <a:ea typeface="黑体" panose="02010600030101010101" pitchFamily="2" charset="-122"/>
              <a:cs typeface="Times New Roman" panose="02020603050405020304" pitchFamily="18" charset="0"/>
            </a:endParaRPr>
          </a:p>
          <a:p>
            <a:r>
              <a:rPr lang="zh-CN" altLang="en-US" sz="2600">
                <a:latin typeface="Times New Roman" panose="02020603050405020304" pitchFamily="18" charset="0"/>
                <a:ea typeface="黑体" panose="02010600030101010101" pitchFamily="2" charset="-122"/>
                <a:cs typeface="Times New Roman" panose="02020603050405020304" pitchFamily="18" charset="0"/>
              </a:rPr>
              <a:t>微波散射链路预算有什么用？怎么算？</a:t>
            </a:r>
          </a:p>
        </p:txBody>
      </p:sp>
      <p:sp>
        <p:nvSpPr>
          <p:cNvPr id="9" name="标题 1"/>
          <p:cNvSpPr>
            <a:spLocks noGrp="1"/>
          </p:cNvSpPr>
          <p:nvPr>
            <p:ph type="title"/>
          </p:nvPr>
        </p:nvSpPr>
        <p:spPr>
          <a:xfrm>
            <a:off x="206643" y="195634"/>
            <a:ext cx="8708333" cy="1143000"/>
          </a:xfrm>
        </p:spPr>
        <p:txBody>
          <a:bodyPr/>
          <a:lstStyle/>
          <a:p>
            <a:r>
              <a:rPr lang="zh-CN" altLang="en-US" sz="4000" dirty="0">
                <a:solidFill>
                  <a:srgbClr val="002060"/>
                </a:solidFill>
                <a:latin typeface="黑体" panose="02010609060101010101" pitchFamily="49" charset="-122"/>
                <a:ea typeface="黑体" panose="02010609060101010101" pitchFamily="49" charset="-122"/>
              </a:rPr>
              <a:t>链路预算实例</a:t>
            </a:r>
            <a:r>
              <a:rPr lang="en-US" altLang="zh-CN" sz="4000" dirty="0">
                <a:solidFill>
                  <a:srgbClr val="002060"/>
                </a:solidFill>
                <a:latin typeface="黑体" panose="02010609060101010101" pitchFamily="49" charset="-122"/>
                <a:ea typeface="黑体" panose="02010609060101010101" pitchFamily="49" charset="-122"/>
              </a:rPr>
              <a:t>2</a:t>
            </a:r>
            <a:r>
              <a:rPr lang="zh-CN" altLang="en-US" sz="4000" dirty="0">
                <a:solidFill>
                  <a:srgbClr val="002060"/>
                </a:solidFill>
                <a:latin typeface="黑体" panose="02010609060101010101" pitchFamily="49" charset="-122"/>
                <a:ea typeface="黑体" panose="02010609060101010101" pitchFamily="49" charset="-122"/>
              </a:rPr>
              <a:t>：微波散射全球布站，</a:t>
            </a:r>
            <a:r>
              <a:rPr lang="zh-CN" altLang="en-US" sz="4000" dirty="0">
                <a:solidFill>
                  <a:srgbClr val="C7051C"/>
                </a:solidFill>
                <a:latin typeface="黑体" panose="02010609060101010101" pitchFamily="49" charset="-122"/>
                <a:ea typeface="黑体" panose="02010609060101010101" pitchFamily="49" charset="-122"/>
              </a:rPr>
              <a:t>为什么？</a:t>
            </a:r>
          </a:p>
        </p:txBody>
      </p:sp>
    </p:spTree>
    <p:extLst>
      <p:ext uri="{BB962C8B-B14F-4D97-AF65-F5344CB8AC3E}">
        <p14:creationId xmlns:p14="http://schemas.microsoft.com/office/powerpoint/2010/main" val="4219070002"/>
      </p:ext>
    </p:extLst>
  </p:cSld>
  <p:clrMapOvr>
    <a:masterClrMapping/>
  </p:clrMapOvr>
  <p:transition>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5651863" y="737232"/>
            <a:ext cx="3287039" cy="2436764"/>
          </a:xfrm>
          <a:prstGeom prst="rect">
            <a:avLst/>
          </a:prstGeom>
        </p:spPr>
      </p:pic>
      <p:sp>
        <p:nvSpPr>
          <p:cNvPr id="2" name="标题 1"/>
          <p:cNvSpPr>
            <a:spLocks noGrp="1"/>
          </p:cNvSpPr>
          <p:nvPr>
            <p:ph type="title"/>
          </p:nvPr>
        </p:nvSpPr>
        <p:spPr>
          <a:xfrm>
            <a:off x="453325" y="150471"/>
            <a:ext cx="7772400" cy="730848"/>
          </a:xfrm>
        </p:spPr>
        <p:txBody>
          <a:bodyPr anchor="ctr"/>
          <a:lstStyle/>
          <a:p>
            <a:r>
              <a:rPr lang="zh-CN" altLang="en-US">
                <a:solidFill>
                  <a:srgbClr val="002060"/>
                </a:solidFill>
                <a:latin typeface="黑体" panose="02010600030101010101" pitchFamily="2" charset="-122"/>
                <a:ea typeface="黑体" panose="02010600030101010101" pitchFamily="2" charset="-122"/>
              </a:rPr>
              <a:t>一、传输影响因素</a:t>
            </a:r>
            <a:endParaRPr lang="zh-CN" altLang="en-US" dirty="0">
              <a:solidFill>
                <a:srgbClr val="002060"/>
              </a:solidFill>
              <a:latin typeface="黑体" panose="02010600030101010101" pitchFamily="2" charset="-122"/>
              <a:ea typeface="黑体" panose="02010600030101010101" pitchFamily="2" charset="-122"/>
            </a:endParaRPr>
          </a:p>
        </p:txBody>
      </p:sp>
      <p:sp>
        <p:nvSpPr>
          <p:cNvPr id="3" name="文本占位符 2"/>
          <p:cNvSpPr>
            <a:spLocks noGrp="1"/>
          </p:cNvSpPr>
          <p:nvPr>
            <p:ph type="body" sz="half" idx="1"/>
          </p:nvPr>
        </p:nvSpPr>
        <p:spPr>
          <a:xfrm>
            <a:off x="655512" y="1100797"/>
            <a:ext cx="7539925" cy="3657600"/>
          </a:xfrm>
        </p:spPr>
        <p:txBody>
          <a:bodyPr/>
          <a:lstStyle/>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、如何选择最佳坐落点</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收发出射角最小化</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决定性作用</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a:t>
            </a: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距离最大化</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、要散射损耗最小化还需要</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天线波束宽度最小化</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天线尽可能高</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所用频率最小化</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(&gt;1000MHz</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时，散射作用</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&gt;&gt;</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反射</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a:t>
            </a:r>
          </a:p>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、其他</a:t>
            </a:r>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季节、日变化</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夏季比冬季高</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10dB</a:t>
            </a:r>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、晚上比中午高</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5dB</a:t>
            </a:r>
          </a:p>
          <a:p>
            <a:endParaRPr lang="zh-CN" sz="2400" dirty="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A52A425A-566B-4A8B-9020-754C9765E48E}" type="slidenum">
              <a:rPr lang="en-US" altLang="zh-CN" smtClean="0"/>
              <a:t>58</a:t>
            </a:fld>
            <a:endParaRPr lang="en-US" altLang="zh-CN"/>
          </a:p>
        </p:txBody>
      </p:sp>
      <p:graphicFrame>
        <p:nvGraphicFramePr>
          <p:cNvPr id="28" name="表格 27"/>
          <p:cNvGraphicFramePr>
            <a:graphicFrameLocks noGrp="1"/>
          </p:cNvGraphicFramePr>
          <p:nvPr/>
        </p:nvGraphicFramePr>
        <p:xfrm>
          <a:off x="845371" y="4850133"/>
          <a:ext cx="4514215" cy="1621878"/>
        </p:xfrm>
        <a:graphic>
          <a:graphicData uri="http://schemas.openxmlformats.org/drawingml/2006/table">
            <a:tbl>
              <a:tblPr>
                <a:tableStyleId>{5C22544A-7EE6-4342-B048-85BDC9FD1C3A}</a:tableStyleId>
              </a:tblPr>
              <a:tblGrid>
                <a:gridCol w="1007110">
                  <a:extLst>
                    <a:ext uri="{9D8B030D-6E8A-4147-A177-3AD203B41FA5}">
                      <a16:colId xmlns:a16="http://schemas.microsoft.com/office/drawing/2014/main" val="20000"/>
                    </a:ext>
                  </a:extLst>
                </a:gridCol>
                <a:gridCol w="1137285">
                  <a:extLst>
                    <a:ext uri="{9D8B030D-6E8A-4147-A177-3AD203B41FA5}">
                      <a16:colId xmlns:a16="http://schemas.microsoft.com/office/drawing/2014/main" val="20001"/>
                    </a:ext>
                  </a:extLst>
                </a:gridCol>
                <a:gridCol w="1196340">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tblGrid>
              <a:tr h="236093">
                <a:tc>
                  <a:txBody>
                    <a:bodyPr/>
                    <a:lstStyle/>
                    <a:p>
                      <a:pPr marL="34925" eaLnBrk="0" hangingPunct="0">
                        <a:spcBef>
                          <a:spcPts val="365"/>
                        </a:spcBef>
                        <a:spcAft>
                          <a:spcPts val="0"/>
                        </a:spcAft>
                      </a:pPr>
                      <a:r>
                        <a:rPr lang="en-US" sz="1050" kern="100" spc="-20">
                          <a:effectLst/>
                          <a:latin typeface="Times New Roman" panose="02020603050405020304" pitchFamily="18" charset="0"/>
                          <a:cs typeface="Times New Roman" panose="02020603050405020304" pitchFamily="18" charset="0"/>
                        </a:rPr>
                        <a:t>G</a:t>
                      </a:r>
                      <a:r>
                        <a:rPr lang="en-US" sz="1050" kern="100" spc="35">
                          <a:effectLst/>
                          <a:latin typeface="Times New Roman" panose="02020603050405020304" pitchFamily="18" charset="0"/>
                          <a:cs typeface="Times New Roman" panose="02020603050405020304" pitchFamily="18" charset="0"/>
                        </a:rPr>
                        <a:t>a</a:t>
                      </a:r>
                      <a:r>
                        <a:rPr lang="en-US" sz="1050" kern="100" spc="10">
                          <a:effectLst/>
                          <a:latin typeface="Times New Roman" panose="02020603050405020304" pitchFamily="18" charset="0"/>
                          <a:cs typeface="Times New Roman" panose="02020603050405020304" pitchFamily="18" charset="0"/>
                        </a:rPr>
                        <a:t>i</a:t>
                      </a:r>
                      <a:r>
                        <a:rPr lang="en-US" sz="1050" kern="100">
                          <a:effectLst/>
                          <a:latin typeface="Times New Roman" panose="02020603050405020304" pitchFamily="18" charset="0"/>
                          <a:cs typeface="Times New Roman" panose="02020603050405020304" pitchFamily="18" charset="0"/>
                        </a:rPr>
                        <a:t>n</a:t>
                      </a:r>
                      <a:r>
                        <a:rPr lang="en-US" sz="1050" kern="100" spc="20">
                          <a:effectLst/>
                          <a:latin typeface="Times New Roman" panose="02020603050405020304" pitchFamily="18" charset="0"/>
                          <a:cs typeface="Times New Roman" panose="02020603050405020304" pitchFamily="18" charset="0"/>
                        </a:rPr>
                        <a:t> </a:t>
                      </a:r>
                      <a:r>
                        <a:rPr lang="en-US" sz="1050" kern="100" spc="-15">
                          <a:effectLst/>
                          <a:latin typeface="Times New Roman" panose="02020603050405020304" pitchFamily="18" charset="0"/>
                          <a:cs typeface="Times New Roman" panose="02020603050405020304" pitchFamily="18" charset="0"/>
                        </a:rPr>
                        <a:t>p</a:t>
                      </a:r>
                      <a:r>
                        <a:rPr lang="en-US" sz="1050" kern="100" spc="45">
                          <a:effectLst/>
                          <a:latin typeface="Times New Roman" panose="02020603050405020304" pitchFamily="18" charset="0"/>
                          <a:cs typeface="Times New Roman" panose="02020603050405020304" pitchFamily="18" charset="0"/>
                        </a:rPr>
                        <a:t>e</a:t>
                      </a:r>
                      <a:r>
                        <a:rPr lang="en-US" sz="1050" kern="100">
                          <a:effectLst/>
                          <a:latin typeface="Times New Roman" panose="02020603050405020304" pitchFamily="18" charset="0"/>
                          <a:cs typeface="Times New Roman" panose="02020603050405020304" pitchFamily="18" charset="0"/>
                        </a:rPr>
                        <a:t>r</a:t>
                      </a:r>
                      <a:r>
                        <a:rPr lang="en-US" sz="1050" kern="100" spc="-10">
                          <a:effectLst/>
                          <a:latin typeface="Times New Roman" panose="02020603050405020304" pitchFamily="18" charset="0"/>
                          <a:cs typeface="Times New Roman" panose="02020603050405020304" pitchFamily="18" charset="0"/>
                        </a:rPr>
                        <a:t> </a:t>
                      </a:r>
                      <a:r>
                        <a:rPr lang="en-US" sz="1050" kern="100" spc="45">
                          <a:effectLst/>
                          <a:latin typeface="Times New Roman" panose="02020603050405020304" pitchFamily="18" charset="0"/>
                          <a:cs typeface="Times New Roman" panose="02020603050405020304" pitchFamily="18" charset="0"/>
                        </a:rPr>
                        <a:t>a</a:t>
                      </a:r>
                      <a:r>
                        <a:rPr lang="en-US" sz="1050" kern="100" spc="-10">
                          <a:effectLst/>
                          <a:latin typeface="Times New Roman" panose="02020603050405020304" pitchFamily="18" charset="0"/>
                          <a:cs typeface="Times New Roman" panose="02020603050405020304" pitchFamily="18" charset="0"/>
                        </a:rPr>
                        <a:t>r</a:t>
                      </a:r>
                      <a:r>
                        <a:rPr lang="en-US" sz="1050" kern="100" spc="-30">
                          <a:effectLst/>
                          <a:latin typeface="Times New Roman" panose="02020603050405020304" pitchFamily="18" charset="0"/>
                          <a:cs typeface="Times New Roman" panose="02020603050405020304" pitchFamily="18" charset="0"/>
                        </a:rPr>
                        <a:t>r</a:t>
                      </a:r>
                      <a:r>
                        <a:rPr lang="en-US" sz="1050" kern="100" spc="45">
                          <a:effectLst/>
                          <a:latin typeface="Times New Roman" panose="02020603050405020304" pitchFamily="18" charset="0"/>
                          <a:cs typeface="Times New Roman" panose="02020603050405020304" pitchFamily="18" charset="0"/>
                        </a:rPr>
                        <a:t>a</a:t>
                      </a:r>
                      <a:r>
                        <a:rPr lang="en-US" sz="1050" kern="100">
                          <a:effectLst/>
                          <a:latin typeface="Times New Roman" panose="02020603050405020304" pitchFamily="18" charset="0"/>
                          <a:cs typeface="Times New Roman" panose="02020603050405020304" pitchFamily="18" charset="0"/>
                        </a:rPr>
                        <a:t>y</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6995"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B</a:t>
                      </a:r>
                      <a:r>
                        <a:rPr lang="en-US" sz="1050" kern="100" spc="45">
                          <a:effectLst/>
                          <a:latin typeface="Times New Roman" panose="02020603050405020304" pitchFamily="18" charset="0"/>
                          <a:cs typeface="Times New Roman" panose="02020603050405020304" pitchFamily="18" charset="0"/>
                        </a:rPr>
                        <a:t>e</a:t>
                      </a:r>
                      <a:r>
                        <a:rPr lang="en-US" sz="1050" kern="100" spc="35">
                          <a:effectLst/>
                          <a:latin typeface="Times New Roman" panose="02020603050405020304" pitchFamily="18" charset="0"/>
                          <a:cs typeface="Times New Roman" panose="02020603050405020304" pitchFamily="18" charset="0"/>
                        </a:rPr>
                        <a:t>a</a:t>
                      </a:r>
                      <a:r>
                        <a:rPr lang="en-US" sz="1050" kern="100" spc="15">
                          <a:effectLst/>
                          <a:latin typeface="Times New Roman" panose="02020603050405020304" pitchFamily="18" charset="0"/>
                          <a:cs typeface="Times New Roman" panose="02020603050405020304" pitchFamily="18" charset="0"/>
                        </a:rPr>
                        <a:t>m</a:t>
                      </a:r>
                      <a:r>
                        <a:rPr lang="en-US" sz="1050" kern="100" spc="35">
                          <a:effectLst/>
                          <a:latin typeface="Times New Roman" panose="02020603050405020304" pitchFamily="18" charset="0"/>
                          <a:cs typeface="Times New Roman" panose="02020603050405020304" pitchFamily="18" charset="0"/>
                        </a:rPr>
                        <a:t>w</a:t>
                      </a:r>
                      <a:r>
                        <a:rPr lang="en-US" sz="1050" kern="100" spc="20">
                          <a:effectLst/>
                          <a:latin typeface="Times New Roman" panose="02020603050405020304" pitchFamily="18" charset="0"/>
                          <a:cs typeface="Times New Roman" panose="02020603050405020304" pitchFamily="18" charset="0"/>
                        </a:rPr>
                        <a:t>i</a:t>
                      </a:r>
                      <a:r>
                        <a:rPr lang="en-US" sz="1050" kern="100" spc="-15">
                          <a:effectLst/>
                          <a:latin typeface="Times New Roman" panose="02020603050405020304" pitchFamily="18" charset="0"/>
                          <a:cs typeface="Times New Roman" panose="02020603050405020304" pitchFamily="18" charset="0"/>
                        </a:rPr>
                        <a:t>d</a:t>
                      </a:r>
                      <a:r>
                        <a:rPr lang="en-US" sz="1050" kern="100" spc="-45">
                          <a:effectLst/>
                          <a:latin typeface="Times New Roman" panose="02020603050405020304" pitchFamily="18" charset="0"/>
                          <a:cs typeface="Times New Roman" panose="02020603050405020304" pitchFamily="18" charset="0"/>
                        </a:rPr>
                        <a:t>t</a:t>
                      </a:r>
                      <a:r>
                        <a:rPr lang="en-US" sz="1050" kern="100">
                          <a:effectLst/>
                          <a:latin typeface="Times New Roman" panose="02020603050405020304" pitchFamily="18" charset="0"/>
                          <a:cs typeface="Times New Roman" panose="02020603050405020304" pitchFamily="18" charset="0"/>
                        </a:rPr>
                        <a:t>h</a:t>
                      </a:r>
                      <a:r>
                        <a:rPr lang="en-US" sz="1050" kern="100" spc="20">
                          <a:effectLst/>
                          <a:latin typeface="Times New Roman" panose="02020603050405020304" pitchFamily="18" charset="0"/>
                          <a:cs typeface="Times New Roman" panose="02020603050405020304" pitchFamily="18" charset="0"/>
                        </a:rPr>
                        <a:t> </a:t>
                      </a:r>
                      <a:r>
                        <a:rPr lang="en-US" sz="1050" kern="100" spc="-55">
                          <a:effectLst/>
                          <a:latin typeface="Times New Roman" panose="02020603050405020304" pitchFamily="18" charset="0"/>
                          <a:cs typeface="Times New Roman" panose="02020603050405020304" pitchFamily="18" charset="0"/>
                        </a:rPr>
                        <a:t>t</a:t>
                      </a:r>
                      <a:r>
                        <a:rPr lang="en-US" sz="1050" kern="100" spc="-15">
                          <a:effectLst/>
                          <a:latin typeface="Times New Roman" panose="02020603050405020304" pitchFamily="18" charset="0"/>
                          <a:cs typeface="Times New Roman" panose="02020603050405020304" pitchFamily="18" charset="0"/>
                        </a:rPr>
                        <a:t>o</a:t>
                      </a:r>
                      <a:r>
                        <a:rPr lang="en-US" sz="1050" kern="100" spc="-35">
                          <a:effectLst/>
                          <a:latin typeface="Times New Roman" panose="02020603050405020304" pitchFamily="18" charset="0"/>
                          <a:cs typeface="Times New Roman" panose="02020603050405020304" pitchFamily="18" charset="0"/>
                        </a:rPr>
                        <a:t>t</a:t>
                      </a:r>
                      <a:r>
                        <a:rPr lang="en-US" sz="1050" kern="100" spc="45">
                          <a:effectLst/>
                          <a:latin typeface="Times New Roman" panose="02020603050405020304" pitchFamily="18" charset="0"/>
                          <a:cs typeface="Times New Roman" panose="02020603050405020304" pitchFamily="18" charset="0"/>
                        </a:rPr>
                        <a:t>a</a:t>
                      </a:r>
                      <a:r>
                        <a:rPr lang="en-US" sz="1050" kern="100">
                          <a:effectLst/>
                          <a:latin typeface="Times New Roman" panose="02020603050405020304" pitchFamily="18" charset="0"/>
                          <a:cs typeface="Times New Roman" panose="02020603050405020304" pitchFamily="18" charset="0"/>
                        </a:rPr>
                        <a:t>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7150"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R</a:t>
                      </a:r>
                      <a:r>
                        <a:rPr lang="en-US" sz="1050" kern="100" spc="35">
                          <a:effectLst/>
                          <a:latin typeface="Times New Roman" panose="02020603050405020304" pitchFamily="18" charset="0"/>
                          <a:cs typeface="Times New Roman" panose="02020603050405020304" pitchFamily="18" charset="0"/>
                        </a:rPr>
                        <a:t>e</a:t>
                      </a:r>
                      <a:r>
                        <a:rPr lang="en-US" sz="1050" kern="100" spc="20">
                          <a:effectLst/>
                          <a:latin typeface="Times New Roman" panose="02020603050405020304" pitchFamily="18" charset="0"/>
                          <a:cs typeface="Times New Roman" panose="02020603050405020304" pitchFamily="18" charset="0"/>
                        </a:rPr>
                        <a:t>l</a:t>
                      </a:r>
                      <a:r>
                        <a:rPr lang="en-US" sz="1050" kern="100" spc="45">
                          <a:effectLst/>
                          <a:latin typeface="Times New Roman" panose="02020603050405020304" pitchFamily="18" charset="0"/>
                          <a:cs typeface="Times New Roman" panose="02020603050405020304" pitchFamily="18" charset="0"/>
                        </a:rPr>
                        <a:t>a</a:t>
                      </a:r>
                      <a:r>
                        <a:rPr lang="en-US" sz="1050" kern="100" spc="-45">
                          <a:effectLst/>
                          <a:latin typeface="Times New Roman" panose="02020603050405020304" pitchFamily="18" charset="0"/>
                          <a:cs typeface="Times New Roman" panose="02020603050405020304" pitchFamily="18" charset="0"/>
                        </a:rPr>
                        <a:t>t</a:t>
                      </a:r>
                      <a:r>
                        <a:rPr lang="en-US" sz="1050" kern="100" spc="20">
                          <a:effectLst/>
                          <a:latin typeface="Times New Roman" panose="02020603050405020304" pitchFamily="18" charset="0"/>
                          <a:cs typeface="Times New Roman" panose="02020603050405020304" pitchFamily="18" charset="0"/>
                        </a:rPr>
                        <a:t>i</a:t>
                      </a:r>
                      <a:r>
                        <a:rPr lang="en-US" sz="1050" kern="100" spc="-35">
                          <a:effectLst/>
                          <a:latin typeface="Times New Roman" panose="02020603050405020304" pitchFamily="18" charset="0"/>
                          <a:cs typeface="Times New Roman" panose="02020603050405020304" pitchFamily="18" charset="0"/>
                        </a:rPr>
                        <a:t>v</a:t>
                      </a:r>
                      <a:r>
                        <a:rPr lang="en-US" sz="1050" kern="100">
                          <a:effectLst/>
                          <a:latin typeface="Times New Roman" panose="02020603050405020304" pitchFamily="18" charset="0"/>
                          <a:cs typeface="Times New Roman" panose="02020603050405020304" pitchFamily="18" charset="0"/>
                        </a:rPr>
                        <a:t>e</a:t>
                      </a:r>
                      <a:r>
                        <a:rPr lang="en-US" sz="1050" kern="100" spc="55">
                          <a:effectLst/>
                          <a:latin typeface="Times New Roman" panose="02020603050405020304" pitchFamily="18" charset="0"/>
                          <a:cs typeface="Times New Roman" panose="02020603050405020304" pitchFamily="18" charset="0"/>
                        </a:rPr>
                        <a:t> </a:t>
                      </a:r>
                      <a:r>
                        <a:rPr lang="en-US" sz="1050" kern="100" spc="-5">
                          <a:effectLst/>
                          <a:latin typeface="Times New Roman" panose="02020603050405020304" pitchFamily="18" charset="0"/>
                          <a:cs typeface="Times New Roman" panose="02020603050405020304" pitchFamily="18" charset="0"/>
                        </a:rPr>
                        <a:t>L</a:t>
                      </a:r>
                      <a:r>
                        <a:rPr lang="en-US" sz="1050" kern="100" spc="-15">
                          <a:effectLst/>
                          <a:latin typeface="Times New Roman" panose="02020603050405020304" pitchFamily="18" charset="0"/>
                          <a:cs typeface="Times New Roman" panose="02020603050405020304" pitchFamily="18" charset="0"/>
                        </a:rPr>
                        <a:t>o</a:t>
                      </a:r>
                      <a:r>
                        <a:rPr lang="en-US" sz="1050" kern="100" spc="-115">
                          <a:effectLst/>
                          <a:latin typeface="Times New Roman" panose="02020603050405020304" pitchFamily="18" charset="0"/>
                          <a:cs typeface="Times New Roman" panose="02020603050405020304" pitchFamily="18" charset="0"/>
                        </a:rPr>
                        <a:t>s</a:t>
                      </a:r>
                      <a:r>
                        <a:rPr lang="en-US" sz="1050" kern="100">
                          <a:effectLst/>
                          <a:latin typeface="Times New Roman" panose="02020603050405020304" pitchFamily="18" charset="0"/>
                          <a:cs typeface="Times New Roman" panose="02020603050405020304" pitchFamily="18" charset="0"/>
                        </a:rPr>
                        <a:t>s</a:t>
                      </a:r>
                      <a:r>
                        <a:rPr lang="en-US" sz="1050" kern="100" spc="-80">
                          <a:effectLst/>
                          <a:latin typeface="Times New Roman" panose="02020603050405020304" pitchFamily="18" charset="0"/>
                          <a:cs typeface="Times New Roman" panose="02020603050405020304" pitchFamily="18" charset="0"/>
                        </a:rPr>
                        <a:t> </a:t>
                      </a:r>
                      <a:r>
                        <a:rPr lang="en-US" sz="1050" kern="100" spc="-35">
                          <a:effectLst/>
                          <a:latin typeface="Times New Roman" panose="02020603050405020304" pitchFamily="18" charset="0"/>
                          <a:cs typeface="Times New Roman" panose="02020603050405020304" pitchFamily="18" charset="0"/>
                        </a:rPr>
                        <a:t>(</a:t>
                      </a:r>
                      <a:r>
                        <a:rPr lang="en-US" sz="1050" kern="100" spc="-15">
                          <a:effectLst/>
                          <a:latin typeface="Times New Roman" panose="02020603050405020304" pitchFamily="18" charset="0"/>
                          <a:cs typeface="Times New Roman" panose="02020603050405020304" pitchFamily="18" charset="0"/>
                        </a:rPr>
                        <a:t>d</a:t>
                      </a:r>
                      <a:r>
                        <a:rPr lang="en-US" sz="1050" kern="100" spc="-50">
                          <a:effectLst/>
                          <a:latin typeface="Times New Roman" panose="02020603050405020304" pitchFamily="18" charset="0"/>
                          <a:cs typeface="Times New Roman" panose="02020603050405020304" pitchFamily="18" charset="0"/>
                        </a:rPr>
                        <a:t>B</a:t>
                      </a:r>
                      <a:r>
                        <a:rPr lang="en-US" sz="1050" kern="100">
                          <a:effectLst/>
                          <a:latin typeface="Times New Roman" panose="02020603050405020304" pitchFamily="18" charset="0"/>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2705"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R</a:t>
                      </a:r>
                      <a:r>
                        <a:rPr lang="en-US" sz="1050" kern="100" spc="35">
                          <a:effectLst/>
                          <a:latin typeface="Times New Roman" panose="02020603050405020304" pitchFamily="18" charset="0"/>
                          <a:cs typeface="Times New Roman" panose="02020603050405020304" pitchFamily="18" charset="0"/>
                        </a:rPr>
                        <a:t>e</a:t>
                      </a:r>
                      <a:r>
                        <a:rPr lang="en-US" sz="1050" kern="100" spc="20">
                          <a:effectLst/>
                          <a:latin typeface="Times New Roman" panose="02020603050405020304" pitchFamily="18" charset="0"/>
                          <a:cs typeface="Times New Roman" panose="02020603050405020304" pitchFamily="18" charset="0"/>
                        </a:rPr>
                        <a:t>l</a:t>
                      </a:r>
                      <a:r>
                        <a:rPr lang="en-US" sz="1050" kern="100" spc="35">
                          <a:effectLst/>
                          <a:latin typeface="Times New Roman" panose="02020603050405020304" pitchFamily="18" charset="0"/>
                          <a:cs typeface="Times New Roman" panose="02020603050405020304" pitchFamily="18" charset="0"/>
                        </a:rPr>
                        <a:t>a</a:t>
                      </a:r>
                      <a:r>
                        <a:rPr lang="en-US" sz="1050" kern="100" spc="-35">
                          <a:effectLst/>
                          <a:latin typeface="Times New Roman" panose="02020603050405020304" pitchFamily="18" charset="0"/>
                          <a:cs typeface="Times New Roman" panose="02020603050405020304" pitchFamily="18" charset="0"/>
                        </a:rPr>
                        <a:t>t</a:t>
                      </a:r>
                      <a:r>
                        <a:rPr lang="en-US" sz="1050" kern="100" spc="10">
                          <a:effectLst/>
                          <a:latin typeface="Times New Roman" panose="02020603050405020304" pitchFamily="18" charset="0"/>
                          <a:cs typeface="Times New Roman" panose="02020603050405020304" pitchFamily="18" charset="0"/>
                        </a:rPr>
                        <a:t>i</a:t>
                      </a:r>
                      <a:r>
                        <a:rPr lang="en-US" sz="1050" kern="100" spc="-35">
                          <a:effectLst/>
                          <a:latin typeface="Times New Roman" panose="02020603050405020304" pitchFamily="18" charset="0"/>
                          <a:cs typeface="Times New Roman" panose="02020603050405020304" pitchFamily="18" charset="0"/>
                        </a:rPr>
                        <a:t>v</a:t>
                      </a:r>
                      <a:r>
                        <a:rPr lang="en-US" sz="1050" kern="100">
                          <a:effectLst/>
                          <a:latin typeface="Times New Roman" panose="02020603050405020304" pitchFamily="18" charset="0"/>
                          <a:cs typeface="Times New Roman" panose="02020603050405020304" pitchFamily="18" charset="0"/>
                        </a:rPr>
                        <a:t>e</a:t>
                      </a:r>
                      <a:r>
                        <a:rPr lang="en-US" sz="1050" kern="100" spc="75">
                          <a:effectLst/>
                          <a:latin typeface="Times New Roman" panose="02020603050405020304" pitchFamily="18" charset="0"/>
                          <a:cs typeface="Times New Roman" panose="02020603050405020304" pitchFamily="18" charset="0"/>
                        </a:rPr>
                        <a:t> </a:t>
                      </a:r>
                      <a:r>
                        <a:rPr lang="en-US" sz="1050" kern="100" spc="-15">
                          <a:effectLst/>
                          <a:latin typeface="Times New Roman" panose="02020603050405020304" pitchFamily="18" charset="0"/>
                          <a:cs typeface="Times New Roman" panose="02020603050405020304" pitchFamily="18" charset="0"/>
                        </a:rPr>
                        <a:t>Lo</a:t>
                      </a:r>
                      <a:r>
                        <a:rPr lang="en-US" sz="1050" kern="100" spc="-115">
                          <a:effectLst/>
                          <a:latin typeface="Times New Roman" panose="02020603050405020304" pitchFamily="18" charset="0"/>
                          <a:cs typeface="Times New Roman" panose="02020603050405020304" pitchFamily="18" charset="0"/>
                        </a:rPr>
                        <a:t>s</a:t>
                      </a:r>
                      <a:r>
                        <a:rPr lang="en-US" sz="1050" kern="100">
                          <a:effectLst/>
                          <a:latin typeface="Times New Roman" panose="02020603050405020304" pitchFamily="18" charset="0"/>
                          <a:cs typeface="Times New Roman" panose="02020603050405020304" pitchFamily="18" charset="0"/>
                        </a:rPr>
                        <a:t>s</a:t>
                      </a:r>
                      <a:r>
                        <a:rPr lang="en-US" sz="1050" kern="100" spc="-80">
                          <a:effectLst/>
                          <a:latin typeface="Times New Roman" panose="02020603050405020304" pitchFamily="18" charset="0"/>
                          <a:cs typeface="Times New Roman" panose="02020603050405020304" pitchFamily="18" charset="0"/>
                        </a:rPr>
                        <a:t> </a:t>
                      </a:r>
                      <a:r>
                        <a:rPr lang="en-US" sz="1050" kern="100" spc="-45">
                          <a:effectLst/>
                          <a:latin typeface="Times New Roman" panose="02020603050405020304" pitchFamily="18" charset="0"/>
                          <a:cs typeface="Times New Roman" panose="02020603050405020304" pitchFamily="18" charset="0"/>
                        </a:rPr>
                        <a:t>(</a:t>
                      </a:r>
                      <a:r>
                        <a:rPr lang="en-US" sz="1050" kern="100" spc="-15">
                          <a:effectLst/>
                          <a:latin typeface="Times New Roman" panose="02020603050405020304" pitchFamily="18" charset="0"/>
                          <a:cs typeface="Times New Roman" panose="02020603050405020304" pitchFamily="18" charset="0"/>
                        </a:rPr>
                        <a:t>d</a:t>
                      </a:r>
                      <a:r>
                        <a:rPr lang="en-US" sz="1050" kern="100" spc="-50">
                          <a:effectLst/>
                          <a:latin typeface="Times New Roman" panose="02020603050405020304" pitchFamily="18" charset="0"/>
                          <a:cs typeface="Times New Roman" panose="02020603050405020304" pitchFamily="18" charset="0"/>
                        </a:rPr>
                        <a:t>B</a:t>
                      </a:r>
                      <a:r>
                        <a:rPr lang="en-US" sz="1050" kern="100">
                          <a:effectLst/>
                          <a:latin typeface="Times New Roman" panose="02020603050405020304" pitchFamily="18" charset="0"/>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2899">
                <a:tc>
                  <a:txBody>
                    <a:bodyPr/>
                    <a:lstStyle/>
                    <a:p>
                      <a:pPr marR="47625"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a:t>
                      </a:r>
                      <a:r>
                        <a:rPr lang="en-US" sz="1100" kern="100" spc="-5">
                          <a:effectLst/>
                          <a:latin typeface="Times New Roman" panose="02020603050405020304" pitchFamily="18" charset="0"/>
                          <a:cs typeface="Times New Roman" panose="02020603050405020304" pitchFamily="18" charset="0"/>
                        </a:rPr>
                        <a:t>d</a:t>
                      </a:r>
                      <a:r>
                        <a:rPr lang="en-US" sz="1100" kern="100" spc="-15">
                          <a:effectLst/>
                          <a:latin typeface="Times New Roman" panose="02020603050405020304" pitchFamily="18" charset="0"/>
                          <a:cs typeface="Times New Roman" panose="02020603050405020304" pitchFamily="18" charset="0"/>
                        </a:rPr>
                        <a:t>b</a:t>
                      </a:r>
                      <a:r>
                        <a:rPr lang="en-US" sz="1100" kern="100">
                          <a:effectLst/>
                          <a:latin typeface="Times New Roman" panose="02020603050405020304" pitchFamily="18" charset="0"/>
                          <a:cs typeface="Times New Roman" panose="02020603050405020304" pitchFamily="18" charset="0"/>
                        </a:rPr>
                        <a:t>)</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01625"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a:t>
                      </a:r>
                      <a:r>
                        <a:rPr lang="en-US" sz="1100" kern="100" spc="-5">
                          <a:effectLst/>
                          <a:latin typeface="Times New Roman" panose="02020603050405020304" pitchFamily="18" charset="0"/>
                          <a:cs typeface="Times New Roman" panose="02020603050405020304" pitchFamily="18" charset="0"/>
                        </a:rPr>
                        <a:t>d</a:t>
                      </a:r>
                      <a:r>
                        <a:rPr lang="en-US" sz="1100" kern="100" spc="35">
                          <a:effectLst/>
                          <a:latin typeface="Times New Roman" panose="02020603050405020304" pitchFamily="18" charset="0"/>
                          <a:cs typeface="Times New Roman" panose="02020603050405020304" pitchFamily="18" charset="0"/>
                        </a:rPr>
                        <a:t>e</a:t>
                      </a:r>
                      <a:r>
                        <a:rPr lang="en-US" sz="1100" kern="100" spc="-15">
                          <a:effectLst/>
                          <a:latin typeface="Times New Roman" panose="02020603050405020304" pitchFamily="18" charset="0"/>
                          <a:cs typeface="Times New Roman" panose="02020603050405020304" pitchFamily="18" charset="0"/>
                        </a:rPr>
                        <a:t>g</a:t>
                      </a:r>
                      <a:r>
                        <a:rPr lang="en-US" sz="1100" kern="100" spc="-20">
                          <a:effectLst/>
                          <a:latin typeface="Times New Roman" panose="02020603050405020304" pitchFamily="18" charset="0"/>
                          <a:cs typeface="Times New Roman" panose="02020603050405020304" pitchFamily="18" charset="0"/>
                        </a:rPr>
                        <a:t>r</a:t>
                      </a:r>
                      <a:r>
                        <a:rPr lang="en-US" sz="1100" kern="100" spc="35">
                          <a:effectLst/>
                          <a:latin typeface="Times New Roman" panose="02020603050405020304" pitchFamily="18" charset="0"/>
                          <a:cs typeface="Times New Roman" panose="02020603050405020304" pitchFamily="18" charset="0"/>
                        </a:rPr>
                        <a:t>e</a:t>
                      </a:r>
                      <a:r>
                        <a:rPr lang="en-US" sz="1100" kern="100" spc="45">
                          <a:effectLst/>
                          <a:latin typeface="Times New Roman" panose="02020603050405020304" pitchFamily="18" charset="0"/>
                          <a:cs typeface="Times New Roman" panose="02020603050405020304" pitchFamily="18" charset="0"/>
                        </a:rPr>
                        <a:t>e</a:t>
                      </a:r>
                      <a:r>
                        <a:rPr lang="en-US" sz="1100" kern="100" spc="-115">
                          <a:effectLst/>
                          <a:latin typeface="Times New Roman" panose="02020603050405020304" pitchFamily="18" charset="0"/>
                          <a:cs typeface="Times New Roman" panose="02020603050405020304" pitchFamily="18" charset="0"/>
                        </a:rPr>
                        <a:t>s</a:t>
                      </a:r>
                      <a:r>
                        <a:rPr lang="en-US" sz="1100" kern="100">
                          <a:effectLst/>
                          <a:latin typeface="Times New Roman" panose="02020603050405020304" pitchFamily="18" charset="0"/>
                          <a:cs typeface="Times New Roman" panose="02020603050405020304" pitchFamily="18" charset="0"/>
                        </a:rPr>
                        <a:t>)</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92430" eaLnBrk="0" hangingPunct="0">
                        <a:lnSpc>
                          <a:spcPts val="1145"/>
                        </a:lnSpc>
                        <a:spcAft>
                          <a:spcPts val="0"/>
                        </a:spcAft>
                      </a:pPr>
                      <a:r>
                        <a:rPr lang="en-US" sz="1100" kern="100" spc="-50">
                          <a:effectLst/>
                          <a:latin typeface="Times New Roman" panose="02020603050405020304" pitchFamily="18" charset="0"/>
                          <a:cs typeface="Times New Roman" panose="02020603050405020304" pitchFamily="18" charset="0"/>
                        </a:rPr>
                        <a:t>C</a:t>
                      </a:r>
                      <a:r>
                        <a:rPr lang="en-US" sz="1100" kern="100" spc="-15">
                          <a:effectLst/>
                          <a:latin typeface="Times New Roman" panose="02020603050405020304" pitchFamily="18" charset="0"/>
                          <a:cs typeface="Times New Roman" panose="02020603050405020304" pitchFamily="18" charset="0"/>
                        </a:rPr>
                        <a:t>o</a:t>
                      </a:r>
                      <a:r>
                        <a:rPr lang="en-US" sz="1100" kern="100" spc="10">
                          <a:effectLst/>
                          <a:latin typeface="Times New Roman" panose="02020603050405020304" pitchFamily="18" charset="0"/>
                          <a:cs typeface="Times New Roman" panose="02020603050405020304" pitchFamily="18" charset="0"/>
                        </a:rPr>
                        <a:t>l</a:t>
                      </a:r>
                      <a:r>
                        <a:rPr lang="en-US" sz="1100" kern="100" spc="20">
                          <a:effectLst/>
                          <a:latin typeface="Times New Roman" panose="02020603050405020304" pitchFamily="18" charset="0"/>
                          <a:cs typeface="Times New Roman" panose="02020603050405020304" pitchFamily="18" charset="0"/>
                        </a:rPr>
                        <a:t>li</a:t>
                      </a:r>
                      <a:r>
                        <a:rPr lang="en-US" sz="1100" kern="100" spc="-15">
                          <a:effectLst/>
                          <a:latin typeface="Times New Roman" panose="02020603050405020304" pitchFamily="18" charset="0"/>
                          <a:cs typeface="Times New Roman" panose="02020603050405020304" pitchFamily="18" charset="0"/>
                        </a:rPr>
                        <a:t>n</a:t>
                      </a:r>
                      <a:r>
                        <a:rPr lang="en-US" sz="1100" kern="100">
                          <a:effectLst/>
                          <a:latin typeface="Times New Roman" panose="02020603050405020304" pitchFamily="18" charset="0"/>
                          <a:cs typeface="Times New Roman" panose="02020603050405020304" pitchFamily="18" charset="0"/>
                        </a:rPr>
                        <a:t>s</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6510" algn="ctr" eaLnBrk="0" hangingPunct="0">
                        <a:lnSpc>
                          <a:spcPts val="1145"/>
                        </a:lnSpc>
                        <a:spcAft>
                          <a:spcPts val="0"/>
                        </a:spcAft>
                      </a:pPr>
                      <a:r>
                        <a:rPr lang="en-US" sz="1100" kern="100" spc="-75">
                          <a:effectLst/>
                          <a:latin typeface="Times New Roman" panose="02020603050405020304" pitchFamily="18" charset="0"/>
                          <a:cs typeface="Times New Roman" panose="02020603050405020304" pitchFamily="18" charset="0"/>
                        </a:rPr>
                        <a:t>Y</a:t>
                      </a:r>
                      <a:r>
                        <a:rPr lang="en-US" sz="1100" kern="100" spc="35">
                          <a:effectLst/>
                          <a:latin typeface="Times New Roman" panose="02020603050405020304" pitchFamily="18" charset="0"/>
                          <a:cs typeface="Times New Roman" panose="02020603050405020304" pitchFamily="18" charset="0"/>
                        </a:rPr>
                        <a:t>e</a:t>
                      </a:r>
                      <a:r>
                        <a:rPr lang="en-US" sz="1100" kern="100">
                          <a:effectLst/>
                          <a:latin typeface="Times New Roman" panose="02020603050405020304" pitchFamily="18" charset="0"/>
                          <a:cs typeface="Times New Roman" panose="02020603050405020304" pitchFamily="18" charset="0"/>
                        </a:rPr>
                        <a:t>h</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9726">
                <a:tc>
                  <a:txBody>
                    <a:bodyPr/>
                    <a:lstStyle/>
                    <a:p>
                      <a:pPr marL="18415" marR="4889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0.1</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162.44</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3628">
                <a:tc>
                  <a:txBody>
                    <a:bodyPr/>
                    <a:lstStyle/>
                    <a:p>
                      <a:pPr marR="49530" algn="ctr" eaLnBrk="0" hangingPunct="0">
                        <a:spcBef>
                          <a:spcPts val="40"/>
                        </a:spcBef>
                        <a:spcAft>
                          <a:spcPts val="0"/>
                        </a:spcAft>
                      </a:pPr>
                      <a:r>
                        <a:rPr lang="en-US" sz="1100" kern="100" spc="-45">
                          <a:effectLst/>
                          <a:latin typeface="Times New Roman" panose="02020603050405020304" pitchFamily="18" charset="0"/>
                          <a:cs typeface="Times New Roman" panose="02020603050405020304" pitchFamily="18" charset="0"/>
                        </a:rPr>
                        <a:t>1</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52</a:t>
                      </a:r>
                      <a:r>
                        <a:rPr lang="en-US" sz="1100" kern="100" spc="20">
                          <a:effectLst/>
                          <a:latin typeface="Times New Roman" panose="02020603050405020304" pitchFamily="18" charset="0"/>
                          <a:cs typeface="Times New Roman" panose="02020603050405020304" pitchFamily="18" charset="0"/>
                        </a:rPr>
                        <a:t>.</a:t>
                      </a:r>
                      <a:r>
                        <a:rPr lang="en-US" sz="1100" kern="100" spc="-45">
                          <a:effectLst/>
                          <a:latin typeface="Times New Roman" panose="02020603050405020304" pitchFamily="18" charset="0"/>
                          <a:cs typeface="Times New Roman" panose="02020603050405020304" pitchFamily="18" charset="0"/>
                        </a:rPr>
                        <a:t>9</a:t>
                      </a:r>
                      <a:r>
                        <a:rPr lang="en-US" sz="1100" kern="100">
                          <a:effectLst/>
                          <a:latin typeface="Times New Roman" panose="02020603050405020304" pitchFamily="18" charset="0"/>
                          <a:cs typeface="Times New Roman" panose="02020603050405020304" pitchFamily="18" charset="0"/>
                        </a:rPr>
                        <a:t>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445" algn="ctr" eaLnBrk="0" hangingPunct="0">
                        <a:spcBef>
                          <a:spcPts val="40"/>
                        </a:spcBef>
                        <a:spcAft>
                          <a:spcPts val="0"/>
                        </a:spcAft>
                      </a:pP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83628">
                <a:tc>
                  <a:txBody>
                    <a:bodyPr/>
                    <a:lstStyle/>
                    <a:p>
                      <a:pPr marR="49530" algn="ctr" eaLnBrk="0" hangingPunct="0">
                        <a:spcBef>
                          <a:spcPts val="40"/>
                        </a:spcBef>
                        <a:spcAft>
                          <a:spcPts val="0"/>
                        </a:spcAft>
                      </a:pPr>
                      <a:r>
                        <a:rPr lang="en-US" sz="1100" kern="100" spc="-45">
                          <a:effectLst/>
                          <a:latin typeface="Times New Roman" panose="02020603050405020304" pitchFamily="18" charset="0"/>
                          <a:cs typeface="Times New Roman" panose="02020603050405020304" pitchFamily="18" charset="0"/>
                        </a:rPr>
                        <a:t>2</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16</a:t>
                      </a:r>
                      <a:r>
                        <a:rPr lang="en-US" sz="1100" kern="100" spc="20">
                          <a:effectLst/>
                          <a:latin typeface="Times New Roman" panose="02020603050405020304" pitchFamily="18" charset="0"/>
                          <a:cs typeface="Times New Roman" panose="02020603050405020304" pitchFamily="18" charset="0"/>
                        </a:rPr>
                        <a:t>.</a:t>
                      </a:r>
                      <a:r>
                        <a:rPr lang="en-US" sz="1100" kern="100" spc="-45">
                          <a:effectLst/>
                          <a:latin typeface="Times New Roman" panose="02020603050405020304" pitchFamily="18" charset="0"/>
                          <a:cs typeface="Times New Roman" panose="02020603050405020304" pitchFamily="18" charset="0"/>
                        </a:rPr>
                        <a:t>4</a:t>
                      </a:r>
                      <a:r>
                        <a:rPr lang="en-US" sz="1100" kern="100">
                          <a:effectLst/>
                          <a:latin typeface="Times New Roman" panose="02020603050405020304" pitchFamily="18" charset="0"/>
                          <a:cs typeface="Times New Roman" panose="02020603050405020304" pitchFamily="18" charset="0"/>
                        </a:rPr>
                        <a:t>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0</a:t>
                      </a:r>
                      <a:r>
                        <a:rPr lang="en-US" sz="1100" kern="100">
                          <a:effectLst/>
                          <a:latin typeface="Times New Roman" panose="02020603050405020304" pitchFamily="18" charset="0"/>
                          <a:cs typeface="Times New Roman" panose="02020603050405020304" pitchFamily="18" charset="0"/>
                        </a:rPr>
                        <a:t>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1119">
                <a:tc>
                  <a:txBody>
                    <a:bodyPr/>
                    <a:lstStyle/>
                    <a:p>
                      <a:pPr marR="49530" algn="ctr" eaLnBrk="0" hangingPunct="0">
                        <a:spcAft>
                          <a:spcPts val="0"/>
                        </a:spcAft>
                      </a:pPr>
                      <a:r>
                        <a:rPr lang="en-US" sz="1100" kern="100" spc="-4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5</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9050"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1</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82171">
                <a:tc>
                  <a:txBody>
                    <a:bodyPr/>
                    <a:lstStyle/>
                    <a:p>
                      <a:pPr marR="49530" algn="ctr" eaLnBrk="0" hangingPunct="0">
                        <a:lnSpc>
                          <a:spcPts val="1145"/>
                        </a:lnSpc>
                        <a:spcAft>
                          <a:spcPts val="0"/>
                        </a:spcAft>
                      </a:pPr>
                      <a:r>
                        <a:rPr lang="en-US" sz="1100" kern="100" spc="-45">
                          <a:effectLst/>
                          <a:latin typeface="Times New Roman" panose="02020603050405020304" pitchFamily="18" charset="0"/>
                          <a:cs typeface="Times New Roman" panose="02020603050405020304" pitchFamily="18" charset="0"/>
                        </a:rPr>
                        <a:t>4</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lnSpc>
                          <a:spcPts val="1145"/>
                        </a:lnSpc>
                        <a:spcAft>
                          <a:spcPts val="0"/>
                        </a:spcAft>
                      </a:pPr>
                      <a:r>
                        <a:rPr lang="en-US" sz="1100" kern="100" spc="-25">
                          <a:effectLst/>
                          <a:latin typeface="Times New Roman" panose="02020603050405020304" pitchFamily="18" charset="0"/>
                          <a:cs typeface="Times New Roman" panose="02020603050405020304" pitchFamily="18" charset="0"/>
                        </a:rPr>
                        <a:t>1</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6</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4</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6</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9050"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4</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0</a:t>
                      </a:r>
                      <a:r>
                        <a:rPr lang="en-US" sz="1100" kern="100">
                          <a:effectLst/>
                          <a:latin typeface="Times New Roman" panose="02020603050405020304" pitchFamily="18" charset="0"/>
                          <a:cs typeface="Times New Roman" panose="02020603050405020304" pitchFamily="18" charset="0"/>
                        </a:rPr>
                        <a:t>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36093">
                <a:tc>
                  <a:txBody>
                    <a:bodyPr/>
                    <a:lstStyle/>
                    <a:p>
                      <a:pPr marR="49530" algn="ctr" eaLnBrk="0" hangingPunct="0">
                        <a:lnSpc>
                          <a:spcPts val="1145"/>
                        </a:lnSpc>
                        <a:spcAft>
                          <a:spcPts val="0"/>
                        </a:spcAft>
                      </a:pPr>
                      <a:r>
                        <a:rPr lang="en-US" sz="1100" b="1" kern="100" spc="-45">
                          <a:solidFill>
                            <a:srgbClr val="C00000"/>
                          </a:solidFill>
                          <a:effectLst/>
                          <a:latin typeface="Times New Roman" panose="02020603050405020304" pitchFamily="18" charset="0"/>
                          <a:cs typeface="Times New Roman" panose="02020603050405020304" pitchFamily="18" charset="0"/>
                        </a:rPr>
                        <a:t>5</a:t>
                      </a:r>
                      <a:r>
                        <a:rPr lang="en-US" sz="1100" b="1" kern="100">
                          <a:solidFill>
                            <a:srgbClr val="C00000"/>
                          </a:solidFill>
                          <a:effectLst/>
                          <a:latin typeface="Times New Roman" panose="02020603050405020304" pitchFamily="18" charset="0"/>
                          <a:cs typeface="Times New Roman" panose="02020603050405020304" pitchFamily="18" charset="0"/>
                        </a:rPr>
                        <a:t>0</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0.52</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445" algn="ctr" eaLnBrk="0" hangingPunct="0">
                        <a:lnSpc>
                          <a:spcPts val="1145"/>
                        </a:lnSpc>
                        <a:spcAft>
                          <a:spcPts val="0"/>
                        </a:spcAft>
                      </a:pPr>
                      <a:r>
                        <a:rPr lang="en-US" sz="1100" b="1" kern="100" spc="-45">
                          <a:solidFill>
                            <a:srgbClr val="C00000"/>
                          </a:solidFill>
                          <a:effectLst/>
                          <a:latin typeface="Times New Roman" panose="02020603050405020304" pitchFamily="18" charset="0"/>
                          <a:cs typeface="Times New Roman" panose="02020603050405020304" pitchFamily="18" charset="0"/>
                        </a:rPr>
                        <a:t>1</a:t>
                      </a:r>
                      <a:r>
                        <a:rPr lang="en-US" sz="1100" b="1" kern="100" spc="-35">
                          <a:solidFill>
                            <a:srgbClr val="C00000"/>
                          </a:solidFill>
                          <a:effectLst/>
                          <a:latin typeface="Times New Roman" panose="02020603050405020304" pitchFamily="18" charset="0"/>
                          <a:cs typeface="Times New Roman" panose="02020603050405020304" pitchFamily="18" charset="0"/>
                        </a:rPr>
                        <a:t>8</a:t>
                      </a:r>
                      <a:r>
                        <a:rPr lang="en-US" sz="1100" b="1" kern="100" spc="20">
                          <a:solidFill>
                            <a:srgbClr val="C00000"/>
                          </a:solidFill>
                          <a:effectLst/>
                          <a:latin typeface="Times New Roman" panose="02020603050405020304" pitchFamily="18" charset="0"/>
                          <a:cs typeface="Times New Roman" panose="02020603050405020304" pitchFamily="18" charset="0"/>
                        </a:rPr>
                        <a:t>.</a:t>
                      </a:r>
                      <a:r>
                        <a:rPr lang="en-US" sz="1100" b="1" kern="100" spc="-35">
                          <a:solidFill>
                            <a:srgbClr val="C00000"/>
                          </a:solidFill>
                          <a:effectLst/>
                          <a:latin typeface="Times New Roman" panose="02020603050405020304" pitchFamily="18" charset="0"/>
                          <a:cs typeface="Times New Roman" panose="02020603050405020304" pitchFamily="18" charset="0"/>
                        </a:rPr>
                        <a:t>6</a:t>
                      </a:r>
                      <a:r>
                        <a:rPr lang="en-US" sz="1100" b="1" kern="100">
                          <a:solidFill>
                            <a:srgbClr val="C00000"/>
                          </a:solidFill>
                          <a:effectLst/>
                          <a:latin typeface="Times New Roman" panose="02020603050405020304" pitchFamily="18" charset="0"/>
                          <a:cs typeface="Times New Roman" panose="02020603050405020304" pitchFamily="18" charset="0"/>
                        </a:rPr>
                        <a:t>3</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eaLnBrk="0" hangingPunct="0">
                        <a:lnSpc>
                          <a:spcPts val="1145"/>
                        </a:lnSpc>
                        <a:spcAft>
                          <a:spcPts val="0"/>
                        </a:spcAft>
                      </a:pPr>
                      <a:r>
                        <a:rPr lang="en-US" sz="1100" b="1" kern="100" spc="-25">
                          <a:solidFill>
                            <a:srgbClr val="C00000"/>
                          </a:solidFill>
                          <a:effectLst/>
                          <a:latin typeface="Times New Roman" panose="02020603050405020304" pitchFamily="18" charset="0"/>
                          <a:cs typeface="Times New Roman" panose="02020603050405020304" pitchFamily="18" charset="0"/>
                        </a:rPr>
                        <a:t>1</a:t>
                      </a:r>
                      <a:r>
                        <a:rPr lang="en-US" sz="1100" b="1" kern="100" spc="-35">
                          <a:solidFill>
                            <a:srgbClr val="C00000"/>
                          </a:solidFill>
                          <a:effectLst/>
                          <a:latin typeface="Times New Roman" panose="02020603050405020304" pitchFamily="18" charset="0"/>
                          <a:cs typeface="Times New Roman" panose="02020603050405020304" pitchFamily="18" charset="0"/>
                        </a:rPr>
                        <a:t>0</a:t>
                      </a:r>
                      <a:r>
                        <a:rPr lang="en-US" sz="1100" b="1" kern="100" spc="10">
                          <a:solidFill>
                            <a:srgbClr val="C00000"/>
                          </a:solidFill>
                          <a:effectLst/>
                          <a:latin typeface="Times New Roman" panose="02020603050405020304" pitchFamily="18" charset="0"/>
                          <a:cs typeface="Times New Roman" panose="02020603050405020304" pitchFamily="18" charset="0"/>
                        </a:rPr>
                        <a:t>.</a:t>
                      </a:r>
                      <a:r>
                        <a:rPr lang="en-US" sz="1100" b="1" kern="100" spc="-35">
                          <a:solidFill>
                            <a:srgbClr val="C00000"/>
                          </a:solidFill>
                          <a:effectLst/>
                          <a:latin typeface="Times New Roman" panose="02020603050405020304" pitchFamily="18" charset="0"/>
                          <a:cs typeface="Times New Roman" panose="02020603050405020304" pitchFamily="18" charset="0"/>
                        </a:rPr>
                        <a:t>2</a:t>
                      </a:r>
                      <a:r>
                        <a:rPr lang="en-US" sz="1100" b="1" kern="100">
                          <a:solidFill>
                            <a:srgbClr val="C00000"/>
                          </a:solidFill>
                          <a:effectLst/>
                          <a:latin typeface="Times New Roman" panose="02020603050405020304" pitchFamily="18" charset="0"/>
                          <a:cs typeface="Times New Roman" panose="02020603050405020304" pitchFamily="18" charset="0"/>
                        </a:rPr>
                        <a:t>5</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9" name="文本框 28"/>
          <p:cNvSpPr txBox="1"/>
          <p:nvPr/>
        </p:nvSpPr>
        <p:spPr>
          <a:xfrm>
            <a:off x="1729816" y="6445257"/>
            <a:ext cx="2465407" cy="338554"/>
          </a:xfrm>
          <a:prstGeom prst="rect">
            <a:avLst/>
          </a:prstGeom>
          <a:noFill/>
        </p:spPr>
        <p:txBody>
          <a:bodyPr wrap="square" rtlCol="0">
            <a:spAutoFit/>
          </a:bodyPr>
          <a:lstStyle/>
          <a:p>
            <a:pPr algn="ctr"/>
            <a:r>
              <a:rPr lang="zh-CN" altLang="en-US" sz="1600">
                <a:latin typeface="黑体" panose="02010600030101010101" pitchFamily="2" charset="-122"/>
                <a:ea typeface="黑体" panose="02010600030101010101" pitchFamily="2" charset="-122"/>
              </a:rPr>
              <a:t>天线增益负面影响</a:t>
            </a:r>
          </a:p>
        </p:txBody>
      </p:sp>
      <p:sp>
        <p:nvSpPr>
          <p:cNvPr id="36" name="文本框 35"/>
          <p:cNvSpPr txBox="1"/>
          <p:nvPr/>
        </p:nvSpPr>
        <p:spPr>
          <a:xfrm>
            <a:off x="6272996" y="3170466"/>
            <a:ext cx="2465407" cy="338554"/>
          </a:xfrm>
          <a:prstGeom prst="rect">
            <a:avLst/>
          </a:prstGeom>
          <a:noFill/>
        </p:spPr>
        <p:txBody>
          <a:bodyPr wrap="square" rtlCol="0">
            <a:spAutoFit/>
          </a:bodyPr>
          <a:lstStyle/>
          <a:p>
            <a:pPr algn="ctr"/>
            <a:r>
              <a:rPr lang="zh-CN" altLang="en-US" sz="1600">
                <a:latin typeface="黑体" panose="02010600030101010101" pitchFamily="2" charset="-122"/>
                <a:ea typeface="黑体" panose="02010600030101010101" pitchFamily="2" charset="-122"/>
              </a:rPr>
              <a:t>所用频率负面影响</a:t>
            </a:r>
          </a:p>
        </p:txBody>
      </p:sp>
      <p:grpSp>
        <p:nvGrpSpPr>
          <p:cNvPr id="39" name="组合 38"/>
          <p:cNvGrpSpPr/>
          <p:nvPr/>
        </p:nvGrpSpPr>
        <p:grpSpPr>
          <a:xfrm>
            <a:off x="5882430" y="3928743"/>
            <a:ext cx="3072072" cy="2548257"/>
            <a:chOff x="399073" y="2892077"/>
            <a:chExt cx="3883625" cy="3717773"/>
          </a:xfrm>
        </p:grpSpPr>
        <p:pic>
          <p:nvPicPr>
            <p:cNvPr id="40" name="图片 39"/>
            <p:cNvPicPr>
              <a:picLocks noChangeAspect="1"/>
            </p:cNvPicPr>
            <p:nvPr/>
          </p:nvPicPr>
          <p:blipFill>
            <a:blip r:embed="rId4"/>
            <a:stretch>
              <a:fillRect/>
            </a:stretch>
          </p:blipFill>
          <p:spPr>
            <a:xfrm>
              <a:off x="453325" y="3854288"/>
              <a:ext cx="3829373" cy="2417328"/>
            </a:xfrm>
            <a:prstGeom prst="rect">
              <a:avLst/>
            </a:prstGeom>
          </p:spPr>
        </p:pic>
        <p:grpSp>
          <p:nvGrpSpPr>
            <p:cNvPr id="41" name="Group 116"/>
            <p:cNvGrpSpPr/>
            <p:nvPr/>
          </p:nvGrpSpPr>
          <p:grpSpPr bwMode="auto">
            <a:xfrm>
              <a:off x="1952999" y="3339427"/>
              <a:ext cx="359897" cy="128495"/>
              <a:chOff x="6671" y="51"/>
              <a:chExt cx="452" cy="122"/>
            </a:xfrm>
          </p:grpSpPr>
          <p:sp>
            <p:nvSpPr>
              <p:cNvPr id="50" name="Freeform 117"/>
              <p:cNvSpPr/>
              <p:nvPr/>
            </p:nvSpPr>
            <p:spPr bwMode="auto">
              <a:xfrm>
                <a:off x="6957" y="113"/>
                <a:ext cx="166" cy="20"/>
              </a:xfrm>
              <a:custGeom>
                <a:avLst/>
                <a:gdLst>
                  <a:gd name="T0" fmla="*/ 0 w 166"/>
                  <a:gd name="T1" fmla="*/ 0 h 20"/>
                  <a:gd name="T2" fmla="*/ 166 w 166"/>
                  <a:gd name="T3" fmla="*/ 0 h 20"/>
                </a:gdLst>
                <a:ahLst/>
                <a:cxnLst>
                  <a:cxn ang="0">
                    <a:pos x="T0" y="T1"/>
                  </a:cxn>
                  <a:cxn ang="0">
                    <a:pos x="T2" y="T3"/>
                  </a:cxn>
                </a:cxnLst>
                <a:rect l="0" t="0" r="r" b="b"/>
                <a:pathLst>
                  <a:path w="166" h="20">
                    <a:moveTo>
                      <a:pt x="0" y="0"/>
                    </a:moveTo>
                    <a:lnTo>
                      <a:pt x="166" y="0"/>
                    </a:lnTo>
                  </a:path>
                </a:pathLst>
              </a:custGeom>
              <a:noFill/>
              <a:ln w="17993">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1" name="Freeform 118"/>
              <p:cNvSpPr/>
              <p:nvPr/>
            </p:nvSpPr>
            <p:spPr bwMode="auto">
              <a:xfrm>
                <a:off x="6671" y="111"/>
                <a:ext cx="166" cy="20"/>
              </a:xfrm>
              <a:custGeom>
                <a:avLst/>
                <a:gdLst>
                  <a:gd name="T0" fmla="*/ 0 w 166"/>
                  <a:gd name="T1" fmla="*/ 0 h 20"/>
                  <a:gd name="T2" fmla="*/ 165 w 166"/>
                  <a:gd name="T3" fmla="*/ 0 h 20"/>
                </a:gdLst>
                <a:ahLst/>
                <a:cxnLst>
                  <a:cxn ang="0">
                    <a:pos x="T0" y="T1"/>
                  </a:cxn>
                  <a:cxn ang="0">
                    <a:pos x="T2" y="T3"/>
                  </a:cxn>
                </a:cxnLst>
                <a:rect l="0" t="0" r="r" b="b"/>
                <a:pathLst>
                  <a:path w="166" h="20">
                    <a:moveTo>
                      <a:pt x="0" y="0"/>
                    </a:moveTo>
                    <a:lnTo>
                      <a:pt x="165" y="0"/>
                    </a:lnTo>
                  </a:path>
                </a:pathLst>
              </a:custGeom>
              <a:noFill/>
              <a:ln w="17993">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2" name="Freeform 119"/>
              <p:cNvSpPr/>
              <p:nvPr/>
            </p:nvSpPr>
            <p:spPr bwMode="auto">
              <a:xfrm>
                <a:off x="6837" y="53"/>
                <a:ext cx="120" cy="120"/>
              </a:xfrm>
              <a:custGeom>
                <a:avLst/>
                <a:gdLst>
                  <a:gd name="T0" fmla="*/ 0 w 120"/>
                  <a:gd name="T1" fmla="*/ 0 h 120"/>
                  <a:gd name="T2" fmla="*/ 0 w 120"/>
                  <a:gd name="T3" fmla="*/ 120 h 120"/>
                  <a:gd name="T4" fmla="*/ 120 w 120"/>
                  <a:gd name="T5" fmla="*/ 120 h 120"/>
                  <a:gd name="T6" fmla="*/ 120 w 120"/>
                  <a:gd name="T7" fmla="*/ 0 h 120"/>
                  <a:gd name="T8" fmla="*/ 0 w 120"/>
                  <a:gd name="T9" fmla="*/ 0 h 120"/>
                </a:gdLst>
                <a:ahLst/>
                <a:cxnLst>
                  <a:cxn ang="0">
                    <a:pos x="T0" y="T1"/>
                  </a:cxn>
                  <a:cxn ang="0">
                    <a:pos x="T2" y="T3"/>
                  </a:cxn>
                  <a:cxn ang="0">
                    <a:pos x="T4" y="T5"/>
                  </a:cxn>
                  <a:cxn ang="0">
                    <a:pos x="T6" y="T7"/>
                  </a:cxn>
                  <a:cxn ang="0">
                    <a:pos x="T8" y="T9"/>
                  </a:cxn>
                </a:cxnLst>
                <a:rect l="0" t="0" r="r" b="b"/>
                <a:pathLst>
                  <a:path w="120" h="120">
                    <a:moveTo>
                      <a:pt x="0" y="0"/>
                    </a:moveTo>
                    <a:lnTo>
                      <a:pt x="0" y="120"/>
                    </a:lnTo>
                    <a:lnTo>
                      <a:pt x="120" y="120"/>
                    </a:lnTo>
                    <a:lnTo>
                      <a:pt x="120" y="0"/>
                    </a:lnTo>
                    <a:lnTo>
                      <a:pt x="0" y="0"/>
                    </a:lnTo>
                    <a:close/>
                  </a:path>
                </a:pathLst>
              </a:custGeom>
              <a:solidFill>
                <a:srgbClr val="0044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3" name="Freeform 120"/>
              <p:cNvSpPr/>
              <p:nvPr/>
            </p:nvSpPr>
            <p:spPr bwMode="auto">
              <a:xfrm>
                <a:off x="6837" y="51"/>
                <a:ext cx="120" cy="120"/>
              </a:xfrm>
              <a:custGeom>
                <a:avLst/>
                <a:gdLst>
                  <a:gd name="T0" fmla="*/ 0 w 120"/>
                  <a:gd name="T1" fmla="*/ 0 h 120"/>
                  <a:gd name="T2" fmla="*/ 0 w 120"/>
                  <a:gd name="T3" fmla="*/ 120 h 120"/>
                  <a:gd name="T4" fmla="*/ 120 w 120"/>
                  <a:gd name="T5" fmla="*/ 120 h 120"/>
                  <a:gd name="T6" fmla="*/ 120 w 120"/>
                  <a:gd name="T7" fmla="*/ 0 h 120"/>
                  <a:gd name="T8" fmla="*/ 0 w 120"/>
                  <a:gd name="T9" fmla="*/ 0 h 120"/>
                </a:gdLst>
                <a:ahLst/>
                <a:cxnLst>
                  <a:cxn ang="0">
                    <a:pos x="T0" y="T1"/>
                  </a:cxn>
                  <a:cxn ang="0">
                    <a:pos x="T2" y="T3"/>
                  </a:cxn>
                  <a:cxn ang="0">
                    <a:pos x="T4" y="T5"/>
                  </a:cxn>
                  <a:cxn ang="0">
                    <a:pos x="T6" y="T7"/>
                  </a:cxn>
                  <a:cxn ang="0">
                    <a:pos x="T8" y="T9"/>
                  </a:cxn>
                </a:cxnLst>
                <a:rect l="0" t="0" r="r" b="b"/>
                <a:pathLst>
                  <a:path w="120" h="120">
                    <a:moveTo>
                      <a:pt x="0" y="0"/>
                    </a:moveTo>
                    <a:lnTo>
                      <a:pt x="0" y="120"/>
                    </a:lnTo>
                    <a:lnTo>
                      <a:pt x="120" y="120"/>
                    </a:lnTo>
                    <a:lnTo>
                      <a:pt x="120" y="0"/>
                    </a:lnTo>
                    <a:lnTo>
                      <a:pt x="0" y="0"/>
                    </a:lnTo>
                    <a:close/>
                  </a:path>
                </a:pathLst>
              </a:custGeom>
              <a:noFill/>
              <a:ln w="0">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grpSp>
        <p:grpSp>
          <p:nvGrpSpPr>
            <p:cNvPr id="42" name="Group 121"/>
            <p:cNvGrpSpPr/>
            <p:nvPr/>
          </p:nvGrpSpPr>
          <p:grpSpPr bwMode="auto">
            <a:xfrm>
              <a:off x="1952970" y="3529385"/>
              <a:ext cx="359895" cy="123757"/>
              <a:chOff x="6671" y="349"/>
              <a:chExt cx="452" cy="118"/>
            </a:xfrm>
          </p:grpSpPr>
          <p:sp>
            <p:nvSpPr>
              <p:cNvPr id="47" name="Freeform 122"/>
              <p:cNvSpPr/>
              <p:nvPr/>
            </p:nvSpPr>
            <p:spPr bwMode="auto">
              <a:xfrm>
                <a:off x="6671" y="409"/>
                <a:ext cx="452" cy="20"/>
              </a:xfrm>
              <a:custGeom>
                <a:avLst/>
                <a:gdLst>
                  <a:gd name="T0" fmla="*/ 0 w 452"/>
                  <a:gd name="T1" fmla="*/ 0 h 20"/>
                  <a:gd name="T2" fmla="*/ 451 w 452"/>
                  <a:gd name="T3" fmla="*/ 0 h 20"/>
                </a:gdLst>
                <a:ahLst/>
                <a:cxnLst>
                  <a:cxn ang="0">
                    <a:pos x="T0" y="T1"/>
                  </a:cxn>
                  <a:cxn ang="0">
                    <a:pos x="T2" y="T3"/>
                  </a:cxn>
                </a:cxnLst>
                <a:rect l="0" t="0" r="r" b="b"/>
                <a:pathLst>
                  <a:path w="452" h="20">
                    <a:moveTo>
                      <a:pt x="0" y="0"/>
                    </a:moveTo>
                    <a:lnTo>
                      <a:pt x="451" y="0"/>
                    </a:lnTo>
                  </a:path>
                </a:pathLst>
              </a:custGeom>
              <a:noFill/>
              <a:ln w="17993">
                <a:solidFill>
                  <a:srgbClr val="FF410D"/>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8" name="Freeform 123"/>
              <p:cNvSpPr/>
              <p:nvPr/>
            </p:nvSpPr>
            <p:spPr bwMode="auto">
              <a:xfrm>
                <a:off x="6837" y="349"/>
                <a:ext cx="120" cy="118"/>
              </a:xfrm>
              <a:custGeom>
                <a:avLst/>
                <a:gdLst>
                  <a:gd name="T0" fmla="*/ 60 w 120"/>
                  <a:gd name="T1" fmla="*/ 0 h 118"/>
                  <a:gd name="T2" fmla="*/ 0 w 120"/>
                  <a:gd name="T3" fmla="*/ 60 h 118"/>
                  <a:gd name="T4" fmla="*/ 60 w 120"/>
                  <a:gd name="T5" fmla="*/ 118 h 118"/>
                  <a:gd name="T6" fmla="*/ 120 w 120"/>
                  <a:gd name="T7" fmla="*/ 60 h 118"/>
                  <a:gd name="T8" fmla="*/ 60 w 120"/>
                  <a:gd name="T9" fmla="*/ 0 h 118"/>
                </a:gdLst>
                <a:ahLst/>
                <a:cxnLst>
                  <a:cxn ang="0">
                    <a:pos x="T0" y="T1"/>
                  </a:cxn>
                  <a:cxn ang="0">
                    <a:pos x="T2" y="T3"/>
                  </a:cxn>
                  <a:cxn ang="0">
                    <a:pos x="T4" y="T5"/>
                  </a:cxn>
                  <a:cxn ang="0">
                    <a:pos x="T6" y="T7"/>
                  </a:cxn>
                  <a:cxn ang="0">
                    <a:pos x="T8" y="T9"/>
                  </a:cxn>
                </a:cxnLst>
                <a:rect l="0" t="0" r="r" b="b"/>
                <a:pathLst>
                  <a:path w="120" h="118">
                    <a:moveTo>
                      <a:pt x="60" y="0"/>
                    </a:moveTo>
                    <a:lnTo>
                      <a:pt x="0" y="60"/>
                    </a:lnTo>
                    <a:lnTo>
                      <a:pt x="60" y="118"/>
                    </a:lnTo>
                    <a:lnTo>
                      <a:pt x="120" y="60"/>
                    </a:lnTo>
                    <a:lnTo>
                      <a:pt x="60" y="0"/>
                    </a:lnTo>
                    <a:close/>
                  </a:path>
                </a:pathLst>
              </a:custGeom>
              <a:solidFill>
                <a:srgbClr val="FF41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9" name="Freeform 124"/>
              <p:cNvSpPr/>
              <p:nvPr/>
            </p:nvSpPr>
            <p:spPr bwMode="auto">
              <a:xfrm>
                <a:off x="6837" y="349"/>
                <a:ext cx="120" cy="118"/>
              </a:xfrm>
              <a:custGeom>
                <a:avLst/>
                <a:gdLst>
                  <a:gd name="T0" fmla="*/ 0 w 120"/>
                  <a:gd name="T1" fmla="*/ 60 h 118"/>
                  <a:gd name="T2" fmla="*/ 60 w 120"/>
                  <a:gd name="T3" fmla="*/ 118 h 118"/>
                  <a:gd name="T4" fmla="*/ 120 w 120"/>
                  <a:gd name="T5" fmla="*/ 60 h 118"/>
                  <a:gd name="T6" fmla="*/ 60 w 120"/>
                  <a:gd name="T7" fmla="*/ 0 h 118"/>
                  <a:gd name="T8" fmla="*/ 0 w 120"/>
                  <a:gd name="T9" fmla="*/ 60 h 118"/>
                </a:gdLst>
                <a:ahLst/>
                <a:cxnLst>
                  <a:cxn ang="0">
                    <a:pos x="T0" y="T1"/>
                  </a:cxn>
                  <a:cxn ang="0">
                    <a:pos x="T2" y="T3"/>
                  </a:cxn>
                  <a:cxn ang="0">
                    <a:pos x="T4" y="T5"/>
                  </a:cxn>
                  <a:cxn ang="0">
                    <a:pos x="T6" y="T7"/>
                  </a:cxn>
                  <a:cxn ang="0">
                    <a:pos x="T8" y="T9"/>
                  </a:cxn>
                </a:cxnLst>
                <a:rect l="0" t="0" r="r" b="b"/>
                <a:pathLst>
                  <a:path w="120" h="118">
                    <a:moveTo>
                      <a:pt x="0" y="60"/>
                    </a:moveTo>
                    <a:lnTo>
                      <a:pt x="60" y="118"/>
                    </a:lnTo>
                    <a:lnTo>
                      <a:pt x="120" y="60"/>
                    </a:lnTo>
                    <a:lnTo>
                      <a:pt x="60" y="0"/>
                    </a:lnTo>
                    <a:lnTo>
                      <a:pt x="0" y="60"/>
                    </a:lnTo>
                    <a:close/>
                  </a:path>
                </a:pathLst>
              </a:custGeom>
              <a:noFill/>
              <a:ln w="0">
                <a:solidFill>
                  <a:srgbClr val="FF410D"/>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grpSp>
        <p:sp>
          <p:nvSpPr>
            <p:cNvPr id="43" name="文本框 42"/>
            <p:cNvSpPr txBox="1"/>
            <p:nvPr/>
          </p:nvSpPr>
          <p:spPr>
            <a:xfrm>
              <a:off x="2217348" y="3185864"/>
              <a:ext cx="2009306" cy="583739"/>
            </a:xfrm>
            <a:prstGeom prst="rect">
              <a:avLst/>
            </a:prstGeom>
            <a:noFill/>
          </p:spPr>
          <p:txBody>
            <a:bodyPr wrap="square" rtlCol="0">
              <a:spAutoFit/>
            </a:bodyPr>
            <a:lstStyle/>
            <a:p>
              <a:r>
                <a:rPr lang="en-US" altLang="zh-CN" sz="1000">
                  <a:latin typeface="Times New Roman" panose="02020603050405020304" pitchFamily="18" charset="0"/>
                  <a:ea typeface="黑体" panose="02010600030101010101" pitchFamily="2" charset="-122"/>
                  <a:cs typeface="Times New Roman" panose="02020603050405020304" pitchFamily="18" charset="0"/>
                </a:rPr>
                <a:t>Collins</a:t>
              </a:r>
              <a:r>
                <a:rPr lang="zh-CN" altLang="zh-CN" sz="1000">
                  <a:latin typeface="Times New Roman" panose="02020603050405020304" pitchFamily="18" charset="0"/>
                  <a:ea typeface="黑体" panose="02010600030101010101" pitchFamily="2" charset="-122"/>
                  <a:cs typeface="Times New Roman" panose="02020603050405020304" pitchFamily="18" charset="0"/>
                </a:rPr>
                <a:t>公式计算损耗 </a:t>
              </a:r>
              <a:r>
                <a:rPr lang="en-US" altLang="zh-CN" sz="1000">
                  <a:latin typeface="Times New Roman" panose="02020603050405020304" pitchFamily="18" charset="0"/>
                  <a:ea typeface="黑体" panose="02010600030101010101" pitchFamily="2" charset="-122"/>
                  <a:cs typeface="Times New Roman" panose="02020603050405020304" pitchFamily="18" charset="0"/>
                </a:rPr>
                <a:t>(dB)</a:t>
              </a:r>
            </a:p>
            <a:p>
              <a:r>
                <a:rPr lang="en-US" altLang="zh-CN" sz="1000">
                  <a:latin typeface="Times New Roman" panose="02020603050405020304" pitchFamily="18" charset="0"/>
                  <a:ea typeface="黑体" panose="02010600030101010101" pitchFamily="2" charset="-122"/>
                  <a:cs typeface="Times New Roman" panose="02020603050405020304" pitchFamily="18" charset="0"/>
                </a:rPr>
                <a:t>Yeh</a:t>
              </a:r>
              <a:r>
                <a:rPr lang="zh-CN" altLang="zh-CN" sz="1000">
                  <a:latin typeface="Times New Roman" panose="02020603050405020304" pitchFamily="18" charset="0"/>
                  <a:ea typeface="黑体" panose="02010600030101010101" pitchFamily="2" charset="-122"/>
                  <a:cs typeface="Times New Roman" panose="02020603050405020304" pitchFamily="18" charset="0"/>
                </a:rPr>
                <a:t>公式计算损耗 </a:t>
              </a:r>
              <a:r>
                <a:rPr lang="en-US" altLang="zh-CN" sz="1000">
                  <a:latin typeface="Times New Roman" panose="02020603050405020304" pitchFamily="18" charset="0"/>
                  <a:ea typeface="黑体" panose="02010600030101010101" pitchFamily="2" charset="-122"/>
                  <a:cs typeface="Times New Roman" panose="02020603050405020304" pitchFamily="18" charset="0"/>
                </a:rPr>
                <a:t>(dB) </a:t>
              </a:r>
              <a:endParaRPr lang="zh-CN" altLang="en-US" sz="1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4" name="文本框 43"/>
            <p:cNvSpPr txBox="1"/>
            <p:nvPr/>
          </p:nvSpPr>
          <p:spPr>
            <a:xfrm>
              <a:off x="685799" y="2892077"/>
              <a:ext cx="3408681" cy="493933"/>
            </a:xfrm>
            <a:prstGeom prst="rect">
              <a:avLst/>
            </a:prstGeom>
            <a:noFill/>
          </p:spPr>
          <p:txBody>
            <a:bodyPr wrap="square" rtlCol="0">
              <a:spAutoFit/>
            </a:bodyPr>
            <a:lstStyle/>
            <a:p>
              <a:pPr algn="ctr"/>
              <a:r>
                <a:rPr lang="zh-CN" altLang="en-US" sz="1600">
                  <a:latin typeface="Times New Roman" panose="02020603050405020304" pitchFamily="18" charset="0"/>
                  <a:ea typeface="黑体" panose="02010600030101010101" pitchFamily="2" charset="-122"/>
                  <a:cs typeface="Times New Roman" panose="02020603050405020304" pitchFamily="18" charset="0"/>
                </a:rPr>
                <a:t>出射角负面影响</a:t>
              </a:r>
            </a:p>
          </p:txBody>
        </p:sp>
        <p:sp>
          <p:nvSpPr>
            <p:cNvPr id="45" name="Text Box 149"/>
            <p:cNvSpPr txBox="1">
              <a:spLocks noChangeArrowheads="1"/>
            </p:cNvSpPr>
            <p:nvPr/>
          </p:nvSpPr>
          <p:spPr bwMode="auto">
            <a:xfrm>
              <a:off x="399073" y="4120332"/>
              <a:ext cx="286727" cy="14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numCol="1" anchor="t" anchorCtr="0" compatLnSpc="1"/>
            <a:lstStyle/>
            <a:p>
              <a:pPr lvl="0" algn="r" eaLnBrk="0" hangingPunct="0">
                <a:lnSpc>
                  <a:spcPct val="81000"/>
                </a:lnSpc>
              </a:pPr>
              <a:r>
                <a:rPr lang="zh-CN" altLang="en-US" sz="1100">
                  <a:latin typeface="Times New Roman" panose="02020603050405020304" pitchFamily="18" charset="0"/>
                  <a:ea typeface="黑体" panose="02010600030101010101" pitchFamily="2" charset="-122"/>
                  <a:cs typeface="Times New Roman" panose="02020603050405020304" pitchFamily="18" charset="0"/>
                </a:rPr>
                <a:t>散射损耗</a:t>
              </a:r>
              <a:r>
                <a:rPr lang="en-US" altLang="zh-CN" sz="1100">
                  <a:latin typeface="Times New Roman" panose="02020603050405020304" pitchFamily="18" charset="0"/>
                  <a:ea typeface="黑体" panose="02010600030101010101" pitchFamily="2" charset="-122"/>
                  <a:cs typeface="Times New Roman" panose="02020603050405020304" pitchFamily="18" charset="0"/>
                </a:rPr>
                <a:t>(dB)</a:t>
              </a:r>
              <a:endParaRPr lang="zh-CN" altLang="zh-CN" sz="11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6" name="文本框 45"/>
            <p:cNvSpPr txBox="1"/>
            <p:nvPr/>
          </p:nvSpPr>
          <p:spPr>
            <a:xfrm>
              <a:off x="1820680" y="6228175"/>
              <a:ext cx="1500398" cy="381675"/>
            </a:xfrm>
            <a:prstGeom prst="rect">
              <a:avLst/>
            </a:prstGeom>
            <a:noFill/>
          </p:spPr>
          <p:txBody>
            <a:bodyPr wrap="square" rtlCol="0">
              <a:spAutoFit/>
            </a:bodyPr>
            <a:lstStyle/>
            <a:p>
              <a:r>
                <a:rPr lang="zh-CN" altLang="zh-CN" sz="1100">
                  <a:latin typeface="Times New Roman" panose="02020603050405020304" pitchFamily="18" charset="0"/>
                  <a:ea typeface="黑体" panose="02010600030101010101" pitchFamily="2" charset="-122"/>
                  <a:cs typeface="Times New Roman" panose="02020603050405020304" pitchFamily="18" charset="0"/>
                </a:rPr>
                <a:t>总</a:t>
              </a:r>
              <a:r>
                <a:rPr lang="zh-CN" altLang="en-US" sz="1100">
                  <a:latin typeface="Times New Roman" panose="02020603050405020304" pitchFamily="18" charset="0"/>
                  <a:ea typeface="黑体" panose="02010600030101010101" pitchFamily="2" charset="-122"/>
                  <a:cs typeface="Times New Roman" panose="02020603050405020304" pitchFamily="18" charset="0"/>
                </a:rPr>
                <a:t>出射角</a:t>
              </a:r>
              <a:r>
                <a:rPr lang="zh-CN" altLang="zh-CN" sz="1100">
                  <a:latin typeface="Times New Roman" panose="02020603050405020304" pitchFamily="18" charset="0"/>
                  <a:ea typeface="黑体" panose="02010600030101010101" pitchFamily="2" charset="-122"/>
                  <a:cs typeface="Times New Roman" panose="02020603050405020304" pitchFamily="18" charset="0"/>
                </a:rPr>
                <a:t> </a:t>
              </a:r>
              <a:r>
                <a:rPr lang="en-US" altLang="zh-CN" sz="1100">
                  <a:latin typeface="Times New Roman" panose="02020603050405020304" pitchFamily="18" charset="0"/>
                  <a:ea typeface="黑体" panose="02010600030101010101" pitchFamily="2" charset="-122"/>
                  <a:cs typeface="Times New Roman" panose="02020603050405020304" pitchFamily="18" charset="0"/>
                </a:rPr>
                <a:t>(</a:t>
              </a:r>
              <a:r>
                <a:rPr lang="zh-CN" altLang="zh-CN" sz="1100">
                  <a:latin typeface="Times New Roman" panose="02020603050405020304" pitchFamily="18" charset="0"/>
                  <a:ea typeface="黑体" panose="02010600030101010101" pitchFamily="2" charset="-122"/>
                  <a:cs typeface="Times New Roman" panose="02020603050405020304" pitchFamily="18" charset="0"/>
                </a:rPr>
                <a:t>度</a:t>
              </a:r>
              <a:r>
                <a:rPr lang="en-US" altLang="zh-CN" sz="1100">
                  <a:latin typeface="Times New Roman" panose="02020603050405020304" pitchFamily="18" charset="0"/>
                  <a:ea typeface="黑体" panose="02010600030101010101" pitchFamily="2" charset="-122"/>
                  <a:cs typeface="Times New Roman" panose="02020603050405020304" pitchFamily="18" charset="0"/>
                </a:rPr>
                <a:t>)</a:t>
              </a:r>
              <a:endParaRPr lang="zh-CN" altLang="en-US" sz="1100">
                <a:latin typeface="Times New Roman" panose="02020603050405020304" pitchFamily="18" charset="0"/>
                <a:ea typeface="黑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3528832"/>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310475" y="917575"/>
            <a:ext cx="7772400" cy="476250"/>
          </a:xfrm>
        </p:spPr>
        <p:txBody>
          <a:bodyPr/>
          <a:lstStyle/>
          <a:p>
            <a:pPr eaLnBrk="1" hangingPunct="1"/>
            <a:r>
              <a:rPr lang="en-US" altLang="zh-CN" sz="5400" b="1" dirty="0">
                <a:latin typeface="大黑体" charset="-122"/>
                <a:ea typeface="大黑体" charset="-122"/>
              </a:rPr>
              <a:t> </a:t>
            </a:r>
            <a:r>
              <a:rPr lang="zh-CN" altLang="en-US" sz="5400" b="1" dirty="0">
                <a:latin typeface="大黑体" charset="-122"/>
                <a:ea typeface="大黑体" charset="-122"/>
              </a:rPr>
              <a:t>简 介</a:t>
            </a:r>
          </a:p>
        </p:txBody>
      </p:sp>
      <p:sp>
        <p:nvSpPr>
          <p:cNvPr id="1028" name="Rectangle 3"/>
          <p:cNvSpPr>
            <a:spLocks noGrp="1" noChangeArrowheads="1"/>
          </p:cNvSpPr>
          <p:nvPr>
            <p:ph type="body" sz="half" idx="1"/>
          </p:nvPr>
        </p:nvSpPr>
        <p:spPr>
          <a:xfrm>
            <a:off x="571500" y="1562100"/>
            <a:ext cx="3810000" cy="4667250"/>
          </a:xfrm>
        </p:spPr>
        <p:txBody>
          <a:bodyPr/>
          <a:lstStyle/>
          <a:p>
            <a:pPr eaLnBrk="1" hangingPunct="1">
              <a:buFont typeface="Wingdings" panose="05000000000000000000" pitchFamily="2" charset="2"/>
              <a:buChar char="l"/>
            </a:pPr>
            <a:r>
              <a:rPr lang="zh-CN" altLang="en-US" b="1" dirty="0">
                <a:ea typeface="大黑体" charset="-122"/>
                <a:sym typeface="Symbol" panose="05050102010706020507" pitchFamily="18" charset="2"/>
              </a:rPr>
              <a:t>地面微波通信属于视距传播。</a:t>
            </a:r>
          </a:p>
          <a:p>
            <a:pPr eaLnBrk="1" hangingPunct="1">
              <a:buFont typeface="Wingdings" panose="05000000000000000000" pitchFamily="2" charset="2"/>
              <a:buChar char="l"/>
            </a:pPr>
            <a:endParaRPr lang="zh-CN" altLang="en-US" b="1" dirty="0">
              <a:ea typeface="大黑体" charset="-122"/>
              <a:sym typeface="Symbol" panose="05050102010706020507" pitchFamily="18" charset="2"/>
            </a:endParaRPr>
          </a:p>
          <a:p>
            <a:pPr eaLnBrk="1" hangingPunct="1">
              <a:buFont typeface="Wingdings" panose="05000000000000000000" pitchFamily="2" charset="2"/>
              <a:buChar char="l"/>
            </a:pPr>
            <a:r>
              <a:rPr lang="zh-CN" altLang="en-US" b="1" dirty="0">
                <a:ea typeface="大黑体" charset="-122"/>
                <a:sym typeface="Symbol" panose="05050102010706020507" pitchFamily="18" charset="2"/>
              </a:rPr>
              <a:t>视距传播的主要特点是收发天线都在视距范围内。</a:t>
            </a:r>
          </a:p>
          <a:p>
            <a:pPr eaLnBrk="1" hangingPunct="1">
              <a:buFont typeface="Wingdings" panose="05000000000000000000" pitchFamily="2" charset="2"/>
              <a:buChar char="l"/>
            </a:pPr>
            <a:endParaRPr lang="zh-CN" altLang="en-US" b="1" dirty="0">
              <a:ea typeface="大黑体" charset="-122"/>
              <a:sym typeface="Symbol" panose="05050102010706020507" pitchFamily="18" charset="2"/>
            </a:endParaRPr>
          </a:p>
          <a:p>
            <a:pPr eaLnBrk="1" hangingPunct="1">
              <a:buFont typeface="Wingdings" panose="05000000000000000000" pitchFamily="2" charset="2"/>
              <a:buChar char="l"/>
            </a:pPr>
            <a:r>
              <a:rPr lang="zh-CN" altLang="en-US" b="1" dirty="0">
                <a:ea typeface="大黑体" charset="-122"/>
                <a:sym typeface="Symbol" panose="05050102010706020507" pitchFamily="18" charset="2"/>
              </a:rPr>
              <a:t>视距传播要考虑</a:t>
            </a:r>
            <a:r>
              <a:rPr lang="zh-CN" altLang="en-US" b="1" dirty="0">
                <a:solidFill>
                  <a:srgbClr val="FF0000"/>
                </a:solidFill>
                <a:ea typeface="大黑体" charset="-122"/>
                <a:sym typeface="Symbol" panose="05050102010706020507" pitchFamily="18" charset="2"/>
              </a:rPr>
              <a:t>大气效应和地面效应</a:t>
            </a:r>
            <a:r>
              <a:rPr lang="zh-CN" altLang="en-US" b="1" dirty="0">
                <a:ea typeface="大黑体" charset="-122"/>
                <a:sym typeface="Symbol" panose="05050102010706020507" pitchFamily="18" charset="2"/>
              </a:rPr>
              <a:t>。</a:t>
            </a:r>
          </a:p>
        </p:txBody>
      </p:sp>
      <p:sp>
        <p:nvSpPr>
          <p:cNvPr id="1029" name="Rectangle 4"/>
          <p:cNvSpPr>
            <a:spLocks noGrp="1" noChangeArrowheads="1"/>
          </p:cNvSpPr>
          <p:nvPr>
            <p:ph type="body" sz="half" idx="2"/>
          </p:nvPr>
        </p:nvSpPr>
        <p:spPr>
          <a:xfrm>
            <a:off x="4591050" y="1593850"/>
            <a:ext cx="4152900" cy="4216400"/>
          </a:xfrm>
        </p:spPr>
        <p:txBody>
          <a:bodyPr/>
          <a:lstStyle/>
          <a:p>
            <a:pPr eaLnBrk="1" hangingPunct="1">
              <a:buFont typeface="Wingdings" panose="05000000000000000000" pitchFamily="2" charset="2"/>
              <a:buChar char="l"/>
            </a:pPr>
            <a:r>
              <a:rPr lang="zh-CN" altLang="en-US" sz="2400" b="1" dirty="0">
                <a:latin typeface="大黑体" charset="-122"/>
                <a:ea typeface="大黑体" charset="-122"/>
              </a:rPr>
              <a:t>视距和天线高度的关系</a:t>
            </a:r>
          </a:p>
          <a:p>
            <a:pPr eaLnBrk="1" hangingPunct="1">
              <a:buFontTx/>
              <a:buNone/>
            </a:pPr>
            <a:r>
              <a:rPr lang="zh-CN" altLang="en-US" sz="2400" b="1" dirty="0">
                <a:latin typeface="大黑体" charset="-122"/>
                <a:ea typeface="大黑体" charset="-122"/>
              </a:rPr>
              <a:t>	由于地球是一个曲面，天线高度</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en-US" altLang="zh-CN" sz="2400" b="1" dirty="0">
                <a:latin typeface="大黑体" charset="-122"/>
                <a:ea typeface="大黑体" charset="-122"/>
              </a:rPr>
              <a:t>h</a:t>
            </a:r>
            <a:r>
              <a:rPr lang="en-US" altLang="zh-CN" sz="2400" b="1" baseline="-25000" dirty="0">
                <a:latin typeface="大黑体" charset="-122"/>
                <a:ea typeface="大黑体" charset="-122"/>
              </a:rPr>
              <a:t>2</a:t>
            </a:r>
            <a:r>
              <a:rPr lang="zh-CN" altLang="en-US" sz="2400" b="1" dirty="0">
                <a:latin typeface="大黑体" charset="-122"/>
                <a:ea typeface="大黑体" charset="-122"/>
              </a:rPr>
              <a:t>和视距</a:t>
            </a:r>
            <a:r>
              <a:rPr lang="en-US" altLang="zh-CN" sz="2400" b="1" dirty="0">
                <a:latin typeface="大黑体" charset="-122"/>
                <a:ea typeface="大黑体" charset="-122"/>
              </a:rPr>
              <a:t>d</a:t>
            </a:r>
            <a:r>
              <a:rPr lang="zh-CN" altLang="en-US" sz="2400" b="1" dirty="0">
                <a:latin typeface="大黑体" charset="-122"/>
                <a:ea typeface="大黑体" charset="-122"/>
              </a:rPr>
              <a:t>之间存在以下关系：</a:t>
            </a:r>
          </a:p>
          <a:p>
            <a:pPr eaLnBrk="1" hangingPunct="1">
              <a:buFontTx/>
              <a:buNone/>
            </a:pPr>
            <a:r>
              <a:rPr lang="zh-CN" altLang="en-US" sz="2400" b="1" dirty="0">
                <a:latin typeface="大黑体" charset="-122"/>
                <a:ea typeface="大黑体" charset="-122"/>
              </a:rPr>
              <a:t>	</a:t>
            </a:r>
            <a:r>
              <a:rPr lang="en-US" altLang="zh-CN" sz="2400" b="1" dirty="0">
                <a:latin typeface="大黑体" charset="-122"/>
                <a:ea typeface="大黑体" charset="-122"/>
              </a:rPr>
              <a:t>d = </a:t>
            </a:r>
            <a:r>
              <a:rPr lang="en-US" altLang="zh-CN" sz="2400" b="1" dirty="0">
                <a:solidFill>
                  <a:srgbClr val="FF0000"/>
                </a:solidFill>
                <a:latin typeface="大黑体" charset="-122"/>
                <a:ea typeface="大黑体" charset="-122"/>
              </a:rPr>
              <a:t>3.57</a:t>
            </a:r>
            <a:r>
              <a:rPr lang="en-US" altLang="zh-CN" sz="2400" b="1" dirty="0">
                <a:latin typeface="大黑体" charset="-122"/>
                <a:ea typeface="大黑体" charset="-122"/>
              </a:rPr>
              <a:t>(                )</a:t>
            </a:r>
          </a:p>
          <a:p>
            <a:pPr eaLnBrk="1" hangingPunct="1">
              <a:buFontTx/>
              <a:buNone/>
            </a:pPr>
            <a:r>
              <a:rPr lang="en-US" altLang="zh-CN" sz="2400" b="1" dirty="0">
                <a:latin typeface="大黑体" charset="-122"/>
                <a:ea typeface="大黑体" charset="-122"/>
              </a:rPr>
              <a:t>	</a:t>
            </a:r>
            <a:r>
              <a:rPr lang="zh-CN" altLang="en-US" sz="2400" b="1" dirty="0">
                <a:latin typeface="大黑体" charset="-122"/>
                <a:ea typeface="大黑体" charset="-122"/>
              </a:rPr>
              <a:t>其中</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en-US" altLang="zh-CN" sz="2400" b="1" dirty="0">
                <a:latin typeface="大黑体" charset="-122"/>
                <a:ea typeface="大黑体" charset="-122"/>
              </a:rPr>
              <a:t>h</a:t>
            </a:r>
            <a:r>
              <a:rPr lang="en-US" altLang="zh-CN" sz="2400" b="1" baseline="-25000" dirty="0">
                <a:latin typeface="大黑体" charset="-122"/>
                <a:ea typeface="大黑体" charset="-122"/>
              </a:rPr>
              <a:t>2</a:t>
            </a:r>
            <a:r>
              <a:rPr lang="zh-CN" altLang="en-US" sz="2400" b="1" dirty="0">
                <a:latin typeface="大黑体" charset="-122"/>
                <a:ea typeface="大黑体" charset="-122"/>
              </a:rPr>
              <a:t>的单位是</a:t>
            </a:r>
            <a:r>
              <a:rPr lang="en-US" altLang="zh-CN" sz="2400" b="1" dirty="0">
                <a:latin typeface="大黑体" charset="-122"/>
                <a:ea typeface="大黑体" charset="-122"/>
              </a:rPr>
              <a:t>m</a:t>
            </a:r>
            <a:r>
              <a:rPr lang="zh-CN" altLang="en-US" sz="2400" b="1" dirty="0">
                <a:latin typeface="大黑体" charset="-122"/>
                <a:ea typeface="大黑体" charset="-122"/>
              </a:rPr>
              <a:t>，</a:t>
            </a:r>
            <a:r>
              <a:rPr lang="en-US" altLang="zh-CN" sz="2400" b="1" dirty="0">
                <a:latin typeface="大黑体" charset="-122"/>
                <a:ea typeface="大黑体" charset="-122"/>
              </a:rPr>
              <a:t>d</a:t>
            </a:r>
            <a:r>
              <a:rPr lang="zh-CN" altLang="en-US" sz="2400" b="1" dirty="0">
                <a:latin typeface="大黑体" charset="-122"/>
                <a:ea typeface="大黑体" charset="-122"/>
              </a:rPr>
              <a:t>的单位是</a:t>
            </a:r>
            <a:r>
              <a:rPr lang="en-US" altLang="zh-CN" sz="2400" b="1" dirty="0">
                <a:latin typeface="大黑体" charset="-122"/>
                <a:ea typeface="大黑体" charset="-122"/>
              </a:rPr>
              <a:t>km</a:t>
            </a:r>
            <a:r>
              <a:rPr lang="zh-CN" altLang="en-US" sz="2400" b="1" dirty="0">
                <a:latin typeface="大黑体" charset="-122"/>
                <a:ea typeface="大黑体" charset="-122"/>
              </a:rPr>
              <a:t>。</a:t>
            </a:r>
          </a:p>
          <a:p>
            <a:pPr marL="0" indent="0" eaLnBrk="1" hangingPunct="1">
              <a:buFontTx/>
              <a:buNone/>
            </a:pPr>
            <a:r>
              <a:rPr lang="zh-CN" altLang="zh-CN" sz="2000" b="1" dirty="0">
                <a:latin typeface="大黑体" charset="-122"/>
                <a:ea typeface="大黑体" charset="-122"/>
              </a:rPr>
              <a:t>说明：此公式没有考虑</a:t>
            </a:r>
            <a:r>
              <a:rPr lang="zh-CN" altLang="zh-CN" sz="2000" b="1" dirty="0">
                <a:solidFill>
                  <a:srgbClr val="FF0000"/>
                </a:solidFill>
                <a:latin typeface="大黑体" charset="-122"/>
                <a:ea typeface="大黑体" charset="-122"/>
              </a:rPr>
              <a:t>大气及地面</a:t>
            </a:r>
            <a:r>
              <a:rPr lang="en-US" altLang="zh-CN" sz="2000" b="1" dirty="0">
                <a:latin typeface="大黑体" charset="-122"/>
                <a:ea typeface="大黑体" charset="-122"/>
              </a:rPr>
              <a:t>     </a:t>
            </a:r>
            <a:r>
              <a:rPr lang="zh-CN" altLang="zh-CN" sz="2000" b="1" dirty="0">
                <a:latin typeface="大黑体" charset="-122"/>
                <a:ea typeface="大黑体" charset="-122"/>
              </a:rPr>
              <a:t>对传播的影响，所以只能用作大致的估计。</a:t>
            </a:r>
            <a:endParaRPr lang="en-US" altLang="zh-CN" sz="2000" b="1" dirty="0">
              <a:latin typeface="大黑体" charset="-122"/>
              <a:ea typeface="大黑体" charset="-122"/>
            </a:endParaRPr>
          </a:p>
          <a:p>
            <a:pPr marL="0" indent="0">
              <a:buNone/>
            </a:pPr>
            <a:r>
              <a:rPr lang="zh-CN" altLang="en-US" sz="2000" b="1" dirty="0">
                <a:latin typeface="大黑体" charset="-122"/>
                <a:ea typeface="大黑体" charset="-122"/>
              </a:rPr>
              <a:t>考虑到大气层对电波的折射作用，极限直视距离应修正为：</a:t>
            </a:r>
            <a:endParaRPr lang="en-US" altLang="zh-CN" sz="2000" b="1" dirty="0">
              <a:latin typeface="大黑体" charset="-122"/>
              <a:ea typeface="大黑体" charset="-122"/>
            </a:endParaRPr>
          </a:p>
          <a:p>
            <a:pPr lvl="0">
              <a:buNone/>
            </a:pPr>
            <a:r>
              <a:rPr lang="zh-CN" altLang="en-US" sz="2000" b="1" dirty="0">
                <a:latin typeface="大黑体" charset="-122"/>
                <a:ea typeface="大黑体" charset="-122"/>
              </a:rPr>
              <a:t> </a:t>
            </a:r>
            <a:r>
              <a:rPr lang="en-US" altLang="zh-CN" sz="2400" b="1" dirty="0">
                <a:solidFill>
                  <a:srgbClr val="40458C"/>
                </a:solidFill>
                <a:latin typeface="大黑体" charset="-122"/>
                <a:ea typeface="大黑体" charset="-122"/>
              </a:rPr>
              <a:t>d = </a:t>
            </a:r>
            <a:r>
              <a:rPr lang="en-US" altLang="zh-CN" sz="2400" b="1" dirty="0">
                <a:solidFill>
                  <a:srgbClr val="FF0000"/>
                </a:solidFill>
                <a:latin typeface="大黑体" charset="-122"/>
                <a:ea typeface="大黑体" charset="-122"/>
              </a:rPr>
              <a:t>4.12</a:t>
            </a:r>
            <a:r>
              <a:rPr lang="en-US" altLang="zh-CN" sz="2400" b="1" dirty="0">
                <a:solidFill>
                  <a:srgbClr val="40458C"/>
                </a:solidFill>
                <a:latin typeface="大黑体" charset="-122"/>
                <a:ea typeface="大黑体" charset="-122"/>
              </a:rPr>
              <a:t>(              )</a:t>
            </a:r>
          </a:p>
          <a:p>
            <a:pPr marL="0" indent="0">
              <a:buNone/>
            </a:pPr>
            <a:endParaRPr lang="zh-CN" altLang="en-US" sz="2000" b="1" dirty="0">
              <a:latin typeface="大黑体" charset="-122"/>
              <a:ea typeface="大黑体" charset="-122"/>
            </a:endParaRPr>
          </a:p>
        </p:txBody>
      </p:sp>
      <p:graphicFrame>
        <p:nvGraphicFramePr>
          <p:cNvPr id="1026" name="Object 5"/>
          <p:cNvGraphicFramePr>
            <a:graphicFrameLocks noChangeAspect="1"/>
          </p:cNvGraphicFramePr>
          <p:nvPr>
            <p:extLst>
              <p:ext uri="{D42A27DB-BD31-4B8C-83A1-F6EECF244321}">
                <p14:modId xmlns:p14="http://schemas.microsoft.com/office/powerpoint/2010/main" val="3879312566"/>
              </p:ext>
            </p:extLst>
          </p:nvPr>
        </p:nvGraphicFramePr>
        <p:xfrm>
          <a:off x="6374976" y="3240087"/>
          <a:ext cx="1382713" cy="461963"/>
        </p:xfrm>
        <a:graphic>
          <a:graphicData uri="http://schemas.openxmlformats.org/presentationml/2006/ole">
            <mc:AlternateContent xmlns:mc="http://schemas.openxmlformats.org/markup-compatibility/2006">
              <mc:Choice xmlns:v="urn:schemas-microsoft-com:vml" Requires="v">
                <p:oleObj spid="_x0000_s17728" name="Equation" r:id="rId3" imgW="685800" imgH="254000" progId="Equation.3">
                  <p:embed/>
                </p:oleObj>
              </mc:Choice>
              <mc:Fallback>
                <p:oleObj name="Equation" r:id="rId3" imgW="685800" imgH="2540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976" y="3240087"/>
                        <a:ext cx="138271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5</a:t>
            </a:fld>
            <a:endParaRPr lang="en-GB" altLang="zh-CN"/>
          </a:p>
        </p:txBody>
      </p:sp>
      <p:graphicFrame>
        <p:nvGraphicFramePr>
          <p:cNvPr id="7" name="Object 5"/>
          <p:cNvGraphicFramePr>
            <a:graphicFrameLocks noChangeAspect="1"/>
          </p:cNvGraphicFramePr>
          <p:nvPr>
            <p:extLst>
              <p:ext uri="{D42A27DB-BD31-4B8C-83A1-F6EECF244321}">
                <p14:modId xmlns:p14="http://schemas.microsoft.com/office/powerpoint/2010/main" val="2810207259"/>
              </p:ext>
            </p:extLst>
          </p:nvPr>
        </p:nvGraphicFramePr>
        <p:xfrm>
          <a:off x="5976143" y="6171405"/>
          <a:ext cx="1382713" cy="461963"/>
        </p:xfrm>
        <a:graphic>
          <a:graphicData uri="http://schemas.openxmlformats.org/presentationml/2006/ole">
            <mc:AlternateContent xmlns:mc="http://schemas.openxmlformats.org/markup-compatibility/2006">
              <mc:Choice xmlns:v="urn:schemas-microsoft-com:vml" Requires="v">
                <p:oleObj spid="_x0000_s17729" name="Equation" r:id="rId5" imgW="685800" imgH="254000" progId="Equation.3">
                  <p:embed/>
                </p:oleObj>
              </mc:Choice>
              <mc:Fallback>
                <p:oleObj name="Equation" r:id="rId5" imgW="6858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43" y="6171405"/>
                        <a:ext cx="138271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6710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85799" y="1055648"/>
            <a:ext cx="6312877" cy="752475"/>
          </a:xfrm>
        </p:spPr>
        <p:txBody>
          <a:bodyPr/>
          <a:lstStyle/>
          <a:p>
            <a:r>
              <a:rPr lang="en-US" altLang="zh-CN" sz="2400">
                <a:latin typeface="Times New Roman" panose="02020603050405020304" pitchFamily="18" charset="0"/>
                <a:ea typeface="黑体" panose="02010600030101010101" pitchFamily="2" charset="-122"/>
                <a:cs typeface="Times New Roman" panose="02020603050405020304" pitchFamily="18" charset="0"/>
              </a:rPr>
              <a:t>1</a:t>
            </a:r>
            <a:r>
              <a:rPr lang="zh-CN" altLang="en-US" sz="2400">
                <a:latin typeface="Times New Roman" panose="02020603050405020304" pitchFamily="18" charset="0"/>
                <a:ea typeface="黑体" panose="02010600030101010101" pitchFamily="2" charset="-122"/>
                <a:cs typeface="Times New Roman" panose="02020603050405020304" pitchFamily="18" charset="0"/>
              </a:rPr>
              <a:t>、确定两站点位置（</a:t>
            </a:r>
            <a:r>
              <a:rPr lang="en-US" altLang="zh-CN" sz="2400">
                <a:latin typeface="Times New Roman" panose="02020603050405020304" pitchFamily="18" charset="0"/>
                <a:ea typeface="黑体" panose="02010600030101010101" pitchFamily="2" charset="-122"/>
                <a:cs typeface="Times New Roman" panose="02020603050405020304" pitchFamily="18" charset="0"/>
              </a:rPr>
              <a:t>GPS</a:t>
            </a:r>
            <a:r>
              <a:rPr lang="zh-CN" altLang="en-US" sz="2400">
                <a:latin typeface="Times New Roman" panose="02020603050405020304" pitchFamily="18" charset="0"/>
                <a:ea typeface="黑体" panose="02010600030101010101" pitchFamily="2" charset="-122"/>
                <a:cs typeface="Times New Roman" panose="02020603050405020304" pitchFamily="18" charset="0"/>
              </a:rPr>
              <a:t>定位）</a:t>
            </a:r>
            <a:endParaRPr lang="en-US" altLang="zh-CN" sz="240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2000">
                <a:latin typeface="Times New Roman" panose="02020603050405020304" pitchFamily="18" charset="0"/>
                <a:ea typeface="黑体" panose="02010600030101010101" pitchFamily="2" charset="-122"/>
                <a:cs typeface="Times New Roman" panose="02020603050405020304" pitchFamily="18" charset="0"/>
              </a:rPr>
              <a:t>确定路径长度、出射角</a:t>
            </a:r>
          </a:p>
        </p:txBody>
      </p:sp>
      <p:sp>
        <p:nvSpPr>
          <p:cNvPr id="5" name="灯片编号占位符 4"/>
          <p:cNvSpPr>
            <a:spLocks noGrp="1"/>
          </p:cNvSpPr>
          <p:nvPr>
            <p:ph type="sldNum" sz="quarter" idx="12"/>
          </p:nvPr>
        </p:nvSpPr>
        <p:spPr/>
        <p:txBody>
          <a:bodyPr/>
          <a:lstStyle/>
          <a:p>
            <a:fld id="{A52A425A-566B-4A8B-9020-754C9765E48E}" type="slidenum">
              <a:rPr lang="en-US" altLang="zh-CN" smtClean="0">
                <a:latin typeface="Times New Roman" panose="02020603050405020304" pitchFamily="18" charset="0"/>
                <a:ea typeface="黑体" panose="02010600030101010101" pitchFamily="2" charset="-122"/>
                <a:cs typeface="Times New Roman" panose="02020603050405020304" pitchFamily="18" charset="0"/>
              </a:rPr>
              <a:t>59</a:t>
            </a:fld>
            <a:endParaRPr lang="en-US" altLang="zh-CN">
              <a:latin typeface="Times New Roman" panose="02020603050405020304" pitchFamily="18" charset="0"/>
              <a:ea typeface="黑体" panose="02010600030101010101" pitchFamily="2" charset="-122"/>
              <a:cs typeface="Times New Roman" panose="02020603050405020304" pitchFamily="18" charset="0"/>
            </a:endParaRPr>
          </a:p>
        </p:txBody>
      </p:sp>
      <p:sp>
        <p:nvSpPr>
          <p:cNvPr id="7" name="文本占位符 2"/>
          <p:cNvSpPr txBox="1"/>
          <p:nvPr/>
        </p:nvSpPr>
        <p:spPr bwMode="auto">
          <a:xfrm>
            <a:off x="685799" y="1847368"/>
            <a:ext cx="8203558" cy="44427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r>
              <a:rPr lang="en-US" altLang="zh-CN" sz="2400" b="0" kern="0">
                <a:latin typeface="Times New Roman" panose="02020603050405020304" pitchFamily="18" charset="0"/>
                <a:ea typeface="黑体" panose="02010600030101010101" pitchFamily="2" charset="-122"/>
                <a:cs typeface="Times New Roman" panose="02020603050405020304" pitchFamily="18" charset="0"/>
              </a:rPr>
              <a:t>2</a:t>
            </a:r>
            <a:r>
              <a:rPr lang="zh-CN" altLang="en-US" sz="2400" b="0" kern="0">
                <a:latin typeface="Times New Roman" panose="02020603050405020304" pitchFamily="18" charset="0"/>
                <a:ea typeface="黑体" panose="02010600030101010101" pitchFamily="2" charset="-122"/>
                <a:cs typeface="Times New Roman" panose="02020603050405020304" pitchFamily="18" charset="0"/>
              </a:rPr>
              <a:t>、五种散射路径损耗计算方法</a:t>
            </a:r>
            <a:endParaRPr lang="en-US" altLang="zh-CN" sz="2400" b="0" kern="0">
              <a:latin typeface="Times New Roman" panose="02020603050405020304" pitchFamily="18" charset="0"/>
              <a:ea typeface="黑体" panose="02010600030101010101" pitchFamily="2" charset="-122"/>
              <a:cs typeface="Times New Roman" panose="02020603050405020304" pitchFamily="18" charset="0"/>
            </a:endParaRP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NBS</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F(</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Lc – V(de) – Fo + Ho + Aa</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CCIR</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F(</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Lc – V(de)</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Yeh</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+ 10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0.2(Ns – 310) + Lc + 57</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Rider</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+ 50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0.43 (Ns – 330) + Lc + 49</a:t>
            </a:r>
            <a:endParaRPr lang="zh-CN" altLang="zh-CN" sz="1600" b="0" kern="0">
              <a:latin typeface="Times New Roman" panose="02020603050405020304" pitchFamily="18" charset="0"/>
              <a:ea typeface="黑体" panose="02010600030101010101" pitchFamily="2" charset="-122"/>
              <a:cs typeface="Times New Roman" panose="02020603050405020304" pitchFamily="18" charset="0"/>
            </a:endParaRPr>
          </a:p>
          <a:p>
            <a:pPr lvl="1"/>
            <a:r>
              <a:rPr lang="en-US" altLang="zh-CN"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a:t>
            </a:r>
            <a:r>
              <a:rPr lang="zh-CN" altLang="en-US" sz="2000" b="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基于实验数据，完全图形化</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，从</a:t>
            </a:r>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4</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张曲线图读取对应路径损耗并相加即可，简单高效，精度好</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pPr marL="457200" lvl="1" indent="0">
              <a:buFont typeface="Wingdings" panose="05000000000000000000" pitchFamily="2" charset="2"/>
              <a:buNone/>
            </a:pP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不足：所基于数据集范围小；数据集外精度下降，可采用外推方法</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pPr marL="1314450" lvl="3" indent="-131445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数据集限制：</a:t>
            </a:r>
            <a:endParaRPr lang="en-US" altLang="zh-CN" b="0" kern="0">
              <a:latin typeface="Times New Roman" panose="02020603050405020304" pitchFamily="18" charset="0"/>
              <a:ea typeface="黑体" panose="02010600030101010101" pitchFamily="2" charset="-122"/>
              <a:cs typeface="Times New Roman" panose="02020603050405020304" pitchFamily="18" charset="0"/>
            </a:endParaRPr>
          </a:p>
          <a:p>
            <a:pPr marL="1314450" lvl="3" indent="-863600" defTabSz="83820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站间距离</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[50,350](miles)</a:t>
            </a:r>
          </a:p>
          <a:p>
            <a:pPr marL="1314450" lvl="3" indent="-863600" defTabSz="83820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出射角</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4]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p>
          <a:p>
            <a:pPr marL="1314450" lvl="3" indent="-863600" defTabSz="838200">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散射角</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5]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p>
          <a:p>
            <a:pPr marL="1314450" lvl="3" indent="-863600" defTabSz="838200">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天线波束宽度之和</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4]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endParaRPr lang="en-US" altLang="zh-CN" sz="2800" b="0" kern="0">
              <a:latin typeface="Times New Roman" panose="02020603050405020304" pitchFamily="18" charset="0"/>
              <a:ea typeface="黑体" panose="02010600030101010101" pitchFamily="2" charset="-122"/>
              <a:cs typeface="Times New Roman" panose="02020603050405020304" pitchFamily="18" charset="0"/>
            </a:endParaRPr>
          </a:p>
          <a:p>
            <a:pPr marL="457200" lvl="1" indent="0">
              <a:buFont typeface="Wingdings" panose="05000000000000000000" pitchFamily="2" charset="2"/>
              <a:buNone/>
            </a:pPr>
            <a:endParaRPr lang="en-US" altLang="zh-CN" sz="1600" b="0" kern="0">
              <a:latin typeface="Times New Roman" panose="02020603050405020304" pitchFamily="18" charset="0"/>
              <a:ea typeface="黑体" panose="02010600030101010101" pitchFamily="2" charset="-122"/>
              <a:cs typeface="Times New Roman" panose="02020603050405020304" pitchFamily="18" charset="0"/>
            </a:endParaRPr>
          </a:p>
          <a:p>
            <a:pPr lvl="1"/>
            <a:endParaRPr lang="zh-CN" altLang="en-US" sz="1600" b="0" kern="0">
              <a:latin typeface="Times New Roman" panose="02020603050405020304" pitchFamily="18" charset="0"/>
              <a:ea typeface="黑体" panose="02010600030101010101" pitchFamily="2" charset="-122"/>
              <a:cs typeface="Times New Roman" panose="02020603050405020304" pitchFamily="18" charset="0"/>
            </a:endParaRPr>
          </a:p>
        </p:txBody>
      </p:sp>
      <p:sp>
        <p:nvSpPr>
          <p:cNvPr id="8" name="标题 1"/>
          <p:cNvSpPr txBox="1"/>
          <p:nvPr/>
        </p:nvSpPr>
        <p:spPr bwMode="auto">
          <a:xfrm>
            <a:off x="453325" y="150471"/>
            <a:ext cx="7772400" cy="730848"/>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r>
              <a:rPr lang="zh-CN" altLang="en-US" b="0" kern="0">
                <a:solidFill>
                  <a:srgbClr val="002060"/>
                </a:solidFill>
                <a:latin typeface="黑体" panose="02010600030101010101" pitchFamily="2" charset="-122"/>
                <a:ea typeface="黑体" panose="02010600030101010101" pitchFamily="2" charset="-122"/>
              </a:rPr>
              <a:t>二、微波散射预算怎么确定？</a:t>
            </a:r>
            <a:endParaRPr lang="zh-CN" altLang="en-US" b="0" kern="0" dirty="0">
              <a:solidFill>
                <a:srgbClr val="00206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3875861822"/>
      </p:ext>
    </p:extLst>
  </p:cSld>
  <p:clrMapOvr>
    <a:masterClrMapping/>
  </p:clrMapOvr>
  <p:transition>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52A425A-566B-4A8B-9020-754C9765E48E}" type="slidenum">
              <a:rPr lang="en-US" altLang="zh-CN" smtClean="0">
                <a:latin typeface="Times New Roman" panose="02020603050405020304" pitchFamily="18" charset="0"/>
                <a:ea typeface="黑体" panose="02010600030101010101" pitchFamily="2" charset="-122"/>
                <a:cs typeface="Times New Roman" panose="02020603050405020304" pitchFamily="18" charset="0"/>
              </a:rPr>
              <a:t>60</a:t>
            </a:fld>
            <a:endParaRPr lang="en-US" altLang="zh-CN">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1029" y="739703"/>
            <a:ext cx="3575050" cy="319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87864" y="339593"/>
            <a:ext cx="3044825" cy="400110"/>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0030101010101" pitchFamily="2" charset="-122"/>
                <a:cs typeface="Times New Roman" panose="02020603050405020304" pitchFamily="18" charset="0"/>
              </a:rPr>
              <a:t>原始数据点及其拟合曲面</a:t>
            </a:r>
          </a:p>
        </p:txBody>
      </p:sp>
      <p:sp>
        <p:nvSpPr>
          <p:cNvPr id="9" name="文本框 8"/>
          <p:cNvSpPr txBox="1"/>
          <p:nvPr/>
        </p:nvSpPr>
        <p:spPr>
          <a:xfrm>
            <a:off x="5627290" y="3987518"/>
            <a:ext cx="3816350" cy="1200329"/>
          </a:xfrm>
          <a:prstGeom prst="rect">
            <a:avLst/>
          </a:prstGeom>
          <a:noFill/>
        </p:spPr>
        <p:txBody>
          <a:bodyPr wrap="square" rtlCol="0">
            <a:spAutoFit/>
          </a:bodyPr>
          <a:lstStyle/>
          <a:p>
            <a:pPr eaLnBrk="0" hangingPunct="0"/>
            <a:r>
              <a:rPr lang="zh-CN" altLang="en-US" sz="1200" b="0">
                <a:latin typeface="Times New Roman" panose="02020603050405020304" pitchFamily="18" charset="0"/>
                <a:ea typeface="黑体" panose="02010600030101010101" pitchFamily="2" charset="-122"/>
                <a:cs typeface="Times New Roman" panose="02020603050405020304" pitchFamily="18" charset="0"/>
              </a:rPr>
              <a:t>原数据点：</a:t>
            </a:r>
            <a:endParaRPr lang="en-US"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x = log10(</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散射角</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endParaRPr lang="zh-CN"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y = log10(sqrt(</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波束宽度</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z = log10(</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孔径</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介质耦合损耗</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 (in dB)</a:t>
            </a:r>
          </a:p>
          <a:p>
            <a:pPr eaLnBrk="0" hangingPunct="0"/>
            <a:r>
              <a:rPr lang="zh-CN" altLang="en-US" sz="1200" b="0">
                <a:latin typeface="Times New Roman" panose="02020603050405020304" pitchFamily="18" charset="0"/>
                <a:ea typeface="黑体" panose="02010600030101010101" pitchFamily="2" charset="-122"/>
                <a:cs typeface="Times New Roman" panose="02020603050405020304" pitchFamily="18" charset="0"/>
              </a:rPr>
              <a:t>逆合：</a:t>
            </a:r>
            <a:endParaRPr lang="en-US"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s-ES" altLang="zh-CN" sz="1200" b="0">
                <a:latin typeface="Times New Roman" panose="02020603050405020304" pitchFamily="18" charset="0"/>
                <a:ea typeface="黑体" panose="02010600030101010101" pitchFamily="2" charset="-122"/>
                <a:cs typeface="Times New Roman" panose="02020603050405020304" pitchFamily="18" charset="0"/>
              </a:rPr>
              <a:t>z = a0+(a1/(1.0+exp(a2*(x+a3+a4*y+a5*x*y))))  </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①</a:t>
            </a:r>
            <a:endParaRPr lang="zh-CN" altLang="zh-CN" sz="1200" b="0">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505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70" t="8164" r="13018" b="6493"/>
          <a:stretch>
            <a:fillRect/>
          </a:stretch>
        </p:blipFill>
        <p:spPr bwMode="auto">
          <a:xfrm>
            <a:off x="52121" y="335542"/>
            <a:ext cx="2705100" cy="212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315" t="-387" r="13080" b="11323"/>
          <a:stretch>
            <a:fillRect/>
          </a:stretch>
        </p:blipFill>
        <p:spPr bwMode="auto">
          <a:xfrm>
            <a:off x="2783551" y="335542"/>
            <a:ext cx="2761401" cy="209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20" t="3625" r="11282" b="5147"/>
          <a:stretch>
            <a:fillRect/>
          </a:stretch>
        </p:blipFill>
        <p:spPr bwMode="auto">
          <a:xfrm>
            <a:off x="0" y="3635898"/>
            <a:ext cx="2696977" cy="216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37561" y="2560806"/>
            <a:ext cx="2134219" cy="523220"/>
          </a:xfrm>
          <a:prstGeom prst="rect">
            <a:avLst/>
          </a:prstGeom>
          <a:noFill/>
        </p:spPr>
        <p:txBody>
          <a:bodyPr wrap="square" rtlCol="0">
            <a:spAutoFit/>
          </a:bodyPr>
          <a:lstStyle/>
          <a:p>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(1) 1000MHz</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的基本传播损耗曲线</a:t>
            </a:r>
          </a:p>
        </p:txBody>
      </p:sp>
      <p:sp>
        <p:nvSpPr>
          <p:cNvPr id="15" name="文本框 14"/>
          <p:cNvSpPr txBox="1"/>
          <p:nvPr/>
        </p:nvSpPr>
        <p:spPr>
          <a:xfrm>
            <a:off x="3111369" y="2581010"/>
            <a:ext cx="21342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(2)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基本传输损耗的频率校正曲线</a:t>
            </a:r>
          </a:p>
        </p:txBody>
      </p:sp>
      <p:sp>
        <p:nvSpPr>
          <p:cNvPr id="16" name="文本框 15"/>
          <p:cNvSpPr txBox="1"/>
          <p:nvPr/>
        </p:nvSpPr>
        <p:spPr>
          <a:xfrm>
            <a:off x="451860" y="5851776"/>
            <a:ext cx="19056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(3)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地平线升高角度所致损失</a:t>
            </a:r>
          </a:p>
        </p:txBody>
      </p:sp>
      <p:sp>
        <p:nvSpPr>
          <p:cNvPr id="17" name="文本框 16"/>
          <p:cNvSpPr txBox="1"/>
          <p:nvPr/>
        </p:nvSpPr>
        <p:spPr>
          <a:xfrm>
            <a:off x="3111369" y="5818596"/>
            <a:ext cx="21342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(4)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孔径</a:t>
            </a:r>
            <a:r>
              <a:rPr lang="en-US" altLang="zh-CN" sz="1400">
                <a:latin typeface="Times New Roman" panose="02020603050405020304" pitchFamily="18" charset="0"/>
                <a:ea typeface="黑体" panose="02010600030101010101" pitchFamily="2" charset="-122"/>
                <a:cs typeface="Times New Roman" panose="02020603050405020304" pitchFamily="18" charset="0"/>
              </a:rPr>
              <a:t>-</a:t>
            </a:r>
            <a:r>
              <a:rPr lang="zh-CN" altLang="en-US" sz="1400">
                <a:latin typeface="Times New Roman" panose="02020603050405020304" pitchFamily="18" charset="0"/>
                <a:ea typeface="黑体" panose="02010600030101010101" pitchFamily="2" charset="-122"/>
                <a:cs typeface="Times New Roman" panose="02020603050405020304" pitchFamily="18" charset="0"/>
              </a:rPr>
              <a:t>介质耦合损耗列线图</a:t>
            </a:r>
          </a:p>
        </p:txBody>
      </p:sp>
      <p:pic>
        <p:nvPicPr>
          <p:cNvPr id="45063"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181" t="23912" r="12112" b="6453"/>
          <a:stretch>
            <a:fillRect/>
          </a:stretch>
        </p:blipFill>
        <p:spPr bwMode="auto">
          <a:xfrm>
            <a:off x="2764675" y="3480010"/>
            <a:ext cx="2623169" cy="211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52121" y="6429488"/>
            <a:ext cx="85794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hlinkClick r:id="rId7"/>
              </a:rPr>
              <a:t>Rehr</a:t>
            </a:r>
            <a:r>
              <a:rPr lang="en-US" altLang="zh-CN" sz="1600" dirty="0">
                <a:latin typeface="Times New Roman" panose="02020603050405020304" pitchFamily="18" charset="0"/>
                <a:cs typeface="Times New Roman" panose="02020603050405020304" pitchFamily="18" charset="0"/>
                <a:hlinkClick r:id="rId7"/>
              </a:rPr>
              <a:t> </a:t>
            </a:r>
            <a:r>
              <a:rPr lang="en-US" altLang="zh-CN" sz="1600" dirty="0" err="1">
                <a:latin typeface="Times New Roman" panose="02020603050405020304" pitchFamily="18" charset="0"/>
                <a:cs typeface="Times New Roman" panose="02020603050405020304" pitchFamily="18" charset="0"/>
                <a:hlinkClick r:id="rId7"/>
              </a:rPr>
              <a:t>R,Computerizing</a:t>
            </a:r>
            <a:r>
              <a:rPr lang="en-US" altLang="zh-CN" sz="1600" dirty="0">
                <a:latin typeface="Times New Roman" panose="02020603050405020304" pitchFamily="18" charset="0"/>
                <a:cs typeface="Times New Roman" panose="02020603050405020304" pitchFamily="18" charset="0"/>
                <a:hlinkClick r:id="rId7"/>
              </a:rPr>
              <a:t> the Collins Method of determining </a:t>
            </a:r>
            <a:r>
              <a:rPr lang="en-US" altLang="zh-CN" sz="1600" dirty="0" err="1">
                <a:latin typeface="Times New Roman" panose="02020603050405020304" pitchFamily="18" charset="0"/>
                <a:cs typeface="Times New Roman" panose="02020603050405020304" pitchFamily="18" charset="0"/>
                <a:hlinkClick r:id="rId7"/>
              </a:rPr>
              <a:t>Troposcatter</a:t>
            </a:r>
            <a:r>
              <a:rPr lang="en-US" altLang="zh-CN" sz="1600" dirty="0">
                <a:latin typeface="Times New Roman" panose="02020603050405020304" pitchFamily="18" charset="0"/>
                <a:cs typeface="Times New Roman" panose="02020603050405020304" pitchFamily="18" charset="0"/>
                <a:hlinkClick r:id="rId7"/>
              </a:rPr>
              <a:t> Path Loss</a:t>
            </a:r>
            <a:endParaRPr lang="zh-CN" altLang="en-US" sz="16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627290" y="5347504"/>
            <a:ext cx="3516710" cy="830997"/>
          </a:xfrm>
          <a:prstGeom prst="rect">
            <a:avLst/>
          </a:prstGeom>
          <a:noFill/>
        </p:spPr>
        <p:txBody>
          <a:bodyPr wrap="square" rtlCol="0">
            <a:spAutoFit/>
          </a:bodyPr>
          <a:lstStyle/>
          <a:p>
            <a:r>
              <a:rPr lang="zh-CN" altLang="en-US" sz="1600">
                <a:latin typeface="Times New Roman" panose="02020603050405020304" pitchFamily="18" charset="0"/>
                <a:ea typeface="黑体" panose="02010600030101010101" pitchFamily="2" charset="-122"/>
                <a:cs typeface="Times New Roman" panose="02020603050405020304" pitchFamily="18" charset="0"/>
              </a:rPr>
              <a:t>由公式①计算所得耦合损耗值与利用图</a:t>
            </a:r>
            <a:r>
              <a:rPr lang="en-US" altLang="zh-CN" sz="1600">
                <a:latin typeface="Times New Roman" panose="02020603050405020304" pitchFamily="18" charset="0"/>
                <a:ea typeface="黑体" panose="02010600030101010101" pitchFamily="2" charset="-122"/>
                <a:cs typeface="Times New Roman" panose="02020603050405020304" pitchFamily="18" charset="0"/>
              </a:rPr>
              <a:t>(4)</a:t>
            </a:r>
            <a:r>
              <a:rPr lang="zh-CN" altLang="en-US" sz="1600">
                <a:latin typeface="Times New Roman" panose="02020603050405020304" pitchFamily="18" charset="0"/>
                <a:ea typeface="黑体" panose="02010600030101010101" pitchFamily="2" charset="-122"/>
                <a:cs typeface="Times New Roman" panose="02020603050405020304" pitchFamily="18" charset="0"/>
              </a:rPr>
              <a:t>列线图所得值进行比较，平均误差</a:t>
            </a:r>
            <a:r>
              <a:rPr lang="zh-CN" altLang="en-US" sz="1600">
                <a:solidFill>
                  <a:srgbClr val="C00000"/>
                </a:solidFill>
                <a:latin typeface="宋体" panose="02010600030101010101" pitchFamily="2" charset="-122"/>
                <a:cs typeface="Times New Roman" panose="02020603050405020304" pitchFamily="18" charset="0"/>
              </a:rPr>
              <a:t>≤</a:t>
            </a:r>
            <a:r>
              <a:rPr lang="en-US" altLang="zh-CN" sz="16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1.3 dB</a:t>
            </a:r>
            <a:r>
              <a:rPr lang="zh-CN" altLang="en-US" sz="1600">
                <a:latin typeface="Times New Roman" panose="02020603050405020304" pitchFamily="18" charset="0"/>
                <a:ea typeface="黑体" panose="02010600030101010101" pitchFamily="2" charset="-122"/>
                <a:cs typeface="Times New Roman" panose="02020603050405020304" pitchFamily="18" charset="0"/>
              </a:rPr>
              <a:t>。</a:t>
            </a:r>
          </a:p>
        </p:txBody>
      </p:sp>
      <p:sp>
        <p:nvSpPr>
          <p:cNvPr id="2" name="文本框 1"/>
          <p:cNvSpPr txBox="1"/>
          <p:nvPr/>
        </p:nvSpPr>
        <p:spPr>
          <a:xfrm>
            <a:off x="7247612" y="6429196"/>
            <a:ext cx="1210588" cy="338554"/>
          </a:xfrm>
          <a:prstGeom prst="rect">
            <a:avLst/>
          </a:prstGeom>
          <a:noFill/>
        </p:spPr>
        <p:txBody>
          <a:bodyPr wrap="none" rtlCol="0">
            <a:spAutoFit/>
          </a:bodyPr>
          <a:lstStyle/>
          <a:p>
            <a:r>
              <a:rPr lang="pl-PL" altLang="zh-CN" sz="1600" dirty="0"/>
              <a:t>5/8/2014</a:t>
            </a:r>
            <a:endParaRPr lang="zh-CN" altLang="en-US" sz="1600" dirty="0"/>
          </a:p>
        </p:txBody>
      </p:sp>
    </p:spTree>
    <p:extLst>
      <p:ext uri="{BB962C8B-B14F-4D97-AF65-F5344CB8AC3E}">
        <p14:creationId xmlns:p14="http://schemas.microsoft.com/office/powerpoint/2010/main" val="1302270046"/>
      </p:ext>
    </p:extLst>
  </p:cSld>
  <p:clrMapOvr>
    <a:masterClrMapping/>
  </p:clrMapOvr>
  <p:transition>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52A425A-566B-4A8B-9020-754C9765E48E}" type="slidenum">
              <a:rPr lang="en-US" altLang="zh-CN" sz="1200" smtClean="0">
                <a:latin typeface="Times New Roman" panose="02020603050405020304" pitchFamily="18" charset="0"/>
                <a:ea typeface="黑体" panose="02010600030101010101" pitchFamily="2" charset="-122"/>
                <a:cs typeface="Times New Roman" panose="02020603050405020304" pitchFamily="18" charset="0"/>
              </a:rPr>
              <a:t>61</a:t>
            </a:fld>
            <a:endParaRPr lang="en-US" altLang="zh-CN" sz="12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7" name="文本占位符 2"/>
          <p:cNvSpPr>
            <a:spLocks noGrp="1"/>
          </p:cNvSpPr>
          <p:nvPr>
            <p:ph type="body" sz="half" idx="1"/>
          </p:nvPr>
        </p:nvSpPr>
        <p:spPr>
          <a:xfrm>
            <a:off x="471795" y="418943"/>
            <a:ext cx="6484590" cy="448841"/>
          </a:xfrm>
        </p:spPr>
        <p:txBody>
          <a:bodyPr/>
          <a:lstStyle/>
          <a:p>
            <a:r>
              <a:rPr lang="en-US" altLang="zh-CN" sz="2400">
                <a:latin typeface="Times New Roman" panose="02020603050405020304" pitchFamily="18" charset="0"/>
                <a:ea typeface="黑体" panose="02010600030101010101" pitchFamily="2" charset="-122"/>
                <a:cs typeface="Times New Roman" panose="02020603050405020304" pitchFamily="18" charset="0"/>
              </a:rPr>
              <a:t>3</a:t>
            </a:r>
            <a:r>
              <a:rPr lang="zh-CN" altLang="en-US" sz="2400">
                <a:latin typeface="Times New Roman" panose="02020603050405020304" pitchFamily="18" charset="0"/>
                <a:ea typeface="黑体" panose="02010600030101010101" pitchFamily="2" charset="-122"/>
                <a:cs typeface="Times New Roman" panose="02020603050405020304" pitchFamily="18" charset="0"/>
              </a:rPr>
              <a:t>、五种散射损耗计算的准确性对比</a:t>
            </a:r>
            <a:endParaRPr lang="en-US" altLang="zh-CN" sz="2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9" name="文本框 8"/>
          <p:cNvSpPr txBox="1"/>
          <p:nvPr/>
        </p:nvSpPr>
        <p:spPr>
          <a:xfrm>
            <a:off x="4219024" y="890616"/>
            <a:ext cx="844952" cy="461665"/>
          </a:xfrm>
          <a:prstGeom prst="rect">
            <a:avLst/>
          </a:prstGeom>
          <a:noFill/>
        </p:spPr>
        <p:txBody>
          <a:bodyPr wrap="square" rtlCol="0">
            <a:spAutoFit/>
          </a:bodyPr>
          <a:lstStyle/>
          <a:p>
            <a:r>
              <a:rPr lang="zh-CN" altLang="en-US" sz="24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最优</a:t>
            </a:r>
          </a:p>
        </p:txBody>
      </p:sp>
      <p:graphicFrame>
        <p:nvGraphicFramePr>
          <p:cNvPr id="11" name="表格 10"/>
          <p:cNvGraphicFramePr>
            <a:graphicFrameLocks noGrp="1"/>
          </p:cNvGraphicFramePr>
          <p:nvPr/>
        </p:nvGraphicFramePr>
        <p:xfrm>
          <a:off x="2569580" y="1266662"/>
          <a:ext cx="5486403" cy="1394384"/>
        </p:xfrm>
        <a:graphic>
          <a:graphicData uri="http://schemas.openxmlformats.org/drawingml/2006/table">
            <a:tbl>
              <a:tblPr>
                <a:tableStyleId>{5940675A-B579-460E-94D1-54222C63F5DA}</a:tableStyleId>
              </a:tblPr>
              <a:tblGrid>
                <a:gridCol w="1656083">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680720">
                  <a:extLst>
                    <a:ext uri="{9D8B030D-6E8A-4147-A177-3AD203B41FA5}">
                      <a16:colId xmlns:a16="http://schemas.microsoft.com/office/drawing/2014/main" val="20002"/>
                    </a:ext>
                  </a:extLst>
                </a:gridCol>
                <a:gridCol w="723932">
                  <a:extLst>
                    <a:ext uri="{9D8B030D-6E8A-4147-A177-3AD203B41FA5}">
                      <a16:colId xmlns:a16="http://schemas.microsoft.com/office/drawing/2014/main" val="20003"/>
                    </a:ext>
                  </a:extLst>
                </a:gridCol>
                <a:gridCol w="678148">
                  <a:extLst>
                    <a:ext uri="{9D8B030D-6E8A-4147-A177-3AD203B41FA5}">
                      <a16:colId xmlns:a16="http://schemas.microsoft.com/office/drawing/2014/main" val="20004"/>
                    </a:ext>
                  </a:extLst>
                </a:gridCol>
                <a:gridCol w="955040">
                  <a:extLst>
                    <a:ext uri="{9D8B030D-6E8A-4147-A177-3AD203B41FA5}">
                      <a16:colId xmlns:a16="http://schemas.microsoft.com/office/drawing/2014/main" val="20005"/>
                    </a:ext>
                  </a:extLst>
                </a:gridCol>
              </a:tblGrid>
              <a:tr h="417077">
                <a:tc>
                  <a:txBody>
                    <a:bodyPr/>
                    <a:lstStyle/>
                    <a:p>
                      <a:pPr>
                        <a:spcAft>
                          <a:spcPts val="0"/>
                        </a:spcAft>
                      </a:pPr>
                      <a:r>
                        <a:rPr lang="en-US" sz="2000" kern="100">
                          <a:effectLst/>
                          <a:latin typeface="Times New Roman" panose="02020603050405020304" pitchFamily="18" charset="0"/>
                          <a:cs typeface="Times New Roman" panose="02020603050405020304" pitchFamily="18" charset="0"/>
                        </a:rPr>
                        <a:t> </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0" indent="-95250" algn="ctr" eaLnBrk="0" hangingPunct="0">
                        <a:lnSpc>
                          <a:spcPts val="1115"/>
                        </a:lnSpc>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Collins</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77800" indent="-177800" algn="ctr" eaLnBrk="0" hangingPunct="0">
                        <a:lnSpc>
                          <a:spcPts val="1115"/>
                        </a:lnSpc>
                        <a:spcAft>
                          <a:spcPts val="0"/>
                        </a:spcAft>
                      </a:pPr>
                      <a:r>
                        <a:rPr lang="en-US" sz="1400" kern="100">
                          <a:effectLst/>
                          <a:latin typeface="Times New Roman" panose="02020603050405020304" pitchFamily="18" charset="0"/>
                          <a:cs typeface="Times New Roman" panose="02020603050405020304" pitchFamily="18" charset="0"/>
                        </a:rPr>
                        <a:t>Yeh</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15"/>
                        </a:lnSpc>
                        <a:spcAft>
                          <a:spcPts val="0"/>
                        </a:spcAft>
                      </a:pPr>
                      <a:r>
                        <a:rPr lang="en-US" sz="1400" kern="100" spc="-20">
                          <a:effectLst/>
                          <a:latin typeface="Times New Roman" panose="02020603050405020304" pitchFamily="18" charset="0"/>
                          <a:cs typeface="Times New Roman" panose="02020603050405020304" pitchFamily="18" charset="0"/>
                        </a:rPr>
                        <a:t>NBS.101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22555" indent="-122555" algn="ctr" eaLnBrk="0" hangingPunct="0">
                        <a:lnSpc>
                          <a:spcPts val="1115"/>
                        </a:lnSpc>
                        <a:spcAft>
                          <a:spcPts val="0"/>
                        </a:spcAft>
                      </a:pPr>
                      <a:r>
                        <a:rPr lang="en-US" sz="1400" kern="100" spc="-20">
                          <a:effectLst/>
                          <a:latin typeface="Times New Roman" panose="02020603050405020304" pitchFamily="18" charset="0"/>
                          <a:cs typeface="Times New Roman" panose="02020603050405020304" pitchFamily="18" charset="0"/>
                        </a:rPr>
                        <a:t>CCIR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15"/>
                        </a:lnSpc>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Rider</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61439">
                <a:tc>
                  <a:txBody>
                    <a:bodyPr/>
                    <a:lstStyle/>
                    <a:p>
                      <a:pPr marL="15240" eaLnBrk="0" hangingPunct="0">
                        <a:spcBef>
                          <a:spcPts val="135"/>
                        </a:spcBef>
                        <a:spcAft>
                          <a:spcPts val="0"/>
                        </a:spcAft>
                      </a:pPr>
                      <a:r>
                        <a:rPr lang="en-US" sz="1400" kern="100" spc="-20">
                          <a:effectLst/>
                          <a:latin typeface="Times New Roman" panose="02020603050405020304" pitchFamily="18" charset="0"/>
                          <a:cs typeface="Times New Roman" panose="02020603050405020304" pitchFamily="18" charset="0"/>
                        </a:rPr>
                        <a:t>RMS</a:t>
                      </a:r>
                      <a:r>
                        <a:rPr lang="en-US" sz="1400" kern="100" spc="40">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135"/>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5.1</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7.4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8.1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8.1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16.8</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324568">
                <a:tc>
                  <a:txBody>
                    <a:bodyPr/>
                    <a:lstStyle/>
                    <a:p>
                      <a:pPr marL="15240" marR="295275" eaLnBrk="0" hangingPunct="0">
                        <a:lnSpc>
                          <a:spcPct val="103000"/>
                        </a:lnSpc>
                        <a:spcBef>
                          <a:spcPts val="125"/>
                        </a:spcBef>
                        <a:spcAft>
                          <a:spcPts val="0"/>
                        </a:spcAft>
                      </a:pPr>
                      <a:r>
                        <a:rPr lang="en-US" sz="1400" kern="100" spc="15">
                          <a:effectLst/>
                          <a:latin typeface="Times New Roman" panose="02020603050405020304" pitchFamily="18" charset="0"/>
                          <a:cs typeface="Times New Roman" panose="02020603050405020304" pitchFamily="18" charset="0"/>
                        </a:rPr>
                        <a:t>Mean</a:t>
                      </a:r>
                      <a:r>
                        <a:rPr lang="en-US" sz="1400" kern="100" spc="0" baseline="0">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695"/>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0.9</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0795" algn="ctr" eaLnBrk="0" hangingPunct="0">
                        <a:spcBef>
                          <a:spcPts val="695"/>
                        </a:spcBef>
                        <a:spcAft>
                          <a:spcPts val="0"/>
                        </a:spcAft>
                      </a:pPr>
                      <a:r>
                        <a:rPr lang="en-US" sz="1400" kern="100" spc="-20">
                          <a:effectLst/>
                          <a:latin typeface="Times New Roman" panose="02020603050405020304" pitchFamily="18" charset="0"/>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695"/>
                        </a:spcBef>
                        <a:spcAft>
                          <a:spcPts val="0"/>
                        </a:spcAft>
                      </a:pPr>
                      <a:r>
                        <a:rPr lang="en-US" sz="1400" kern="100" spc="-20">
                          <a:effectLst/>
                          <a:latin typeface="Times New Roman" panose="02020603050405020304" pitchFamily="18" charset="0"/>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65100" indent="-165100" algn="ctr" eaLnBrk="0" hangingPunct="0">
                        <a:spcBef>
                          <a:spcPts val="695"/>
                        </a:spcBef>
                        <a:spcAft>
                          <a:spcPts val="0"/>
                        </a:spcAft>
                      </a:pPr>
                      <a:r>
                        <a:rPr lang="en-US" sz="1400" kern="100" spc="-15">
                          <a:effectLst/>
                          <a:latin typeface="Times New Roman" panose="02020603050405020304" pitchFamily="18" charset="0"/>
                          <a:cs typeface="Times New Roman" panose="02020603050405020304" pitchFamily="18" charset="0"/>
                        </a:rPr>
                        <a:t>-4.5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695"/>
                        </a:spcBef>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7.8</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291300">
                <a:tc>
                  <a:txBody>
                    <a:bodyPr/>
                    <a:lstStyle/>
                    <a:p>
                      <a:pPr marL="15240" marR="109855" eaLnBrk="0" hangingPunct="0">
                        <a:lnSpc>
                          <a:spcPct val="103000"/>
                        </a:lnSpc>
                        <a:spcBef>
                          <a:spcPts val="115"/>
                        </a:spcBef>
                        <a:spcAft>
                          <a:spcPts val="0"/>
                        </a:spcAft>
                      </a:pPr>
                      <a:r>
                        <a:rPr lang="en-US" sz="1400" kern="100" spc="15">
                          <a:effectLst/>
                          <a:latin typeface="Times New Roman" panose="02020603050405020304" pitchFamily="18" charset="0"/>
                          <a:cs typeface="Times New Roman" panose="02020603050405020304" pitchFamily="18" charset="0"/>
                        </a:rPr>
                        <a:t>Mean</a:t>
                      </a:r>
                      <a:r>
                        <a:rPr lang="en-US" sz="1400" kern="100">
                          <a:effectLst/>
                          <a:latin typeface="Times New Roman" panose="02020603050405020304" pitchFamily="18" charset="0"/>
                          <a:cs typeface="Times New Roman" panose="02020603050405020304" pitchFamily="18" charset="0"/>
                        </a:rPr>
                        <a:t> </a:t>
                      </a:r>
                      <a:r>
                        <a:rPr lang="en-US" sz="1400" kern="100" spc="-30">
                          <a:effectLst/>
                          <a:latin typeface="Times New Roman" panose="02020603050405020304" pitchFamily="18" charset="0"/>
                          <a:cs typeface="Times New Roman" panose="02020603050405020304" pitchFamily="18" charset="0"/>
                        </a:rPr>
                        <a:t>Absolute </a:t>
                      </a:r>
                      <a:r>
                        <a:rPr lang="en-US" sz="1400" kern="100" spc="-255">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3.8</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5.9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5.8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kern="100">
                          <a:solidFill>
                            <a:schemeClr val="tx1"/>
                          </a:solidFill>
                          <a:effectLst/>
                          <a:latin typeface="Times New Roman" panose="02020603050405020304" pitchFamily="18" charset="0"/>
                          <a:ea typeface="+mn-ea"/>
                          <a:cs typeface="Times New Roman" panose="02020603050405020304" pitchFamily="18" charset="0"/>
                        </a:rPr>
                        <a:t>14</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bl>
          </a:graphicData>
        </a:graphic>
      </p:graphicFrame>
      <p:graphicFrame>
        <p:nvGraphicFramePr>
          <p:cNvPr id="16" name="表格 15"/>
          <p:cNvGraphicFramePr>
            <a:graphicFrameLocks noGrp="1"/>
          </p:cNvGraphicFramePr>
          <p:nvPr/>
        </p:nvGraphicFramePr>
        <p:xfrm>
          <a:off x="2569580" y="2717857"/>
          <a:ext cx="5486403" cy="1376684"/>
        </p:xfrm>
        <a:graphic>
          <a:graphicData uri="http://schemas.openxmlformats.org/drawingml/2006/table">
            <a:tbl>
              <a:tblPr>
                <a:tableStyleId>{5940675A-B579-460E-94D1-54222C63F5DA}</a:tableStyleId>
              </a:tblPr>
              <a:tblGrid>
                <a:gridCol w="1656083">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680720">
                  <a:extLst>
                    <a:ext uri="{9D8B030D-6E8A-4147-A177-3AD203B41FA5}">
                      <a16:colId xmlns:a16="http://schemas.microsoft.com/office/drawing/2014/main" val="20002"/>
                    </a:ext>
                  </a:extLst>
                </a:gridCol>
                <a:gridCol w="723932">
                  <a:extLst>
                    <a:ext uri="{9D8B030D-6E8A-4147-A177-3AD203B41FA5}">
                      <a16:colId xmlns:a16="http://schemas.microsoft.com/office/drawing/2014/main" val="20003"/>
                    </a:ext>
                  </a:extLst>
                </a:gridCol>
                <a:gridCol w="678148">
                  <a:extLst>
                    <a:ext uri="{9D8B030D-6E8A-4147-A177-3AD203B41FA5}">
                      <a16:colId xmlns:a16="http://schemas.microsoft.com/office/drawing/2014/main" val="20004"/>
                    </a:ext>
                  </a:extLst>
                </a:gridCol>
                <a:gridCol w="955040">
                  <a:extLst>
                    <a:ext uri="{9D8B030D-6E8A-4147-A177-3AD203B41FA5}">
                      <a16:colId xmlns:a16="http://schemas.microsoft.com/office/drawing/2014/main" val="20005"/>
                    </a:ext>
                  </a:extLst>
                </a:gridCol>
              </a:tblGrid>
              <a:tr h="399377">
                <a:tc>
                  <a:txBody>
                    <a:bodyPr/>
                    <a:lstStyle/>
                    <a:p>
                      <a:pPr>
                        <a:spcAft>
                          <a:spcPts val="0"/>
                        </a:spcAft>
                      </a:pPr>
                      <a:r>
                        <a:rPr lang="en-US" sz="1400" b="0" kern="100">
                          <a:effectLst/>
                          <a:latin typeface="Times New Roman" panose="02020603050405020304" pitchFamily="18" charset="0"/>
                          <a:cs typeface="Times New Roman" panose="02020603050405020304" pitchFamily="18" charset="0"/>
                        </a:rPr>
                        <a:t> </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77800" indent="-177800" algn="ctr" eaLnBrk="0" hangingPunct="0">
                        <a:lnSpc>
                          <a:spcPts val="1145"/>
                        </a:lnSpc>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Yeh</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0" indent="-95250" algn="ctr" eaLnBrk="0" hangingPunct="0">
                        <a:lnSpc>
                          <a:spcPts val="1115"/>
                        </a:lnSpc>
                        <a:spcAft>
                          <a:spcPts val="0"/>
                        </a:spcAft>
                      </a:pPr>
                      <a:r>
                        <a:rPr lang="en-US" altLang="zh-CN" sz="1400" b="1" kern="100">
                          <a:solidFill>
                            <a:srgbClr val="C00000"/>
                          </a:solidFill>
                          <a:effectLst/>
                          <a:latin typeface="Times New Roman" panose="02020603050405020304" pitchFamily="18" charset="0"/>
                          <a:cs typeface="Times New Roman" panose="02020603050405020304" pitchFamily="18" charset="0"/>
                        </a:rPr>
                        <a:t>Collins</a:t>
                      </a:r>
                      <a:endParaRPr lang="zh-CN" altLang="zh-CN" sz="14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45"/>
                        </a:lnSpc>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NBS.101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22555" indent="-122555" algn="ctr" eaLnBrk="0" hangingPunct="0">
                        <a:lnSpc>
                          <a:spcPts val="1145"/>
                        </a:lnSpc>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CCIR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58750" indent="-158750" algn="ctr" eaLnBrk="0" hangingPunct="0">
                        <a:lnSpc>
                          <a:spcPts val="1145"/>
                        </a:lnSpc>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Rider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61439">
                <a:tc>
                  <a:txBody>
                    <a:bodyPr/>
                    <a:lstStyle/>
                    <a:p>
                      <a:pPr marL="15240" eaLnBrk="0" hangingPunct="0">
                        <a:spcBef>
                          <a:spcPts val="135"/>
                        </a:spcBef>
                        <a:spcAft>
                          <a:spcPts val="0"/>
                        </a:spcAft>
                      </a:pPr>
                      <a:r>
                        <a:rPr lang="en-US" sz="1400" b="0" kern="100" spc="-20">
                          <a:effectLst/>
                          <a:latin typeface="Times New Roman" panose="02020603050405020304" pitchFamily="18" charset="0"/>
                          <a:cs typeface="Times New Roman" panose="02020603050405020304" pitchFamily="18" charset="0"/>
                        </a:rPr>
                        <a:t>RMS</a:t>
                      </a:r>
                      <a:r>
                        <a:rPr lang="en-US" sz="1400" b="0" kern="100" spc="40">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5.4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5.1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7.4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9.3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324568">
                <a:tc>
                  <a:txBody>
                    <a:bodyPr/>
                    <a:lstStyle/>
                    <a:p>
                      <a:pPr marL="15240" marR="295275" eaLnBrk="0" hangingPunct="0">
                        <a:lnSpc>
                          <a:spcPct val="103000"/>
                        </a:lnSpc>
                        <a:spcBef>
                          <a:spcPts val="125"/>
                        </a:spcBef>
                        <a:spcAft>
                          <a:spcPts val="0"/>
                        </a:spcAft>
                      </a:pPr>
                      <a:r>
                        <a:rPr lang="en-US" sz="1400" b="0" kern="100" spc="15">
                          <a:effectLst/>
                          <a:latin typeface="Times New Roman" panose="02020603050405020304" pitchFamily="18" charset="0"/>
                          <a:cs typeface="Times New Roman" panose="02020603050405020304" pitchFamily="18" charset="0"/>
                        </a:rPr>
                        <a:t>Mean</a:t>
                      </a:r>
                      <a:r>
                        <a:rPr lang="en-US" sz="1400" b="0" kern="100" spc="0" baseline="0">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87325" indent="-187325" algn="ctr" eaLnBrk="0" hangingPunct="0">
                        <a:spcBef>
                          <a:spcPts val="705"/>
                        </a:spcBef>
                        <a:spcAft>
                          <a:spcPts val="0"/>
                        </a:spcAft>
                      </a:pPr>
                      <a:r>
                        <a:rPr lang="en-US" sz="1400" b="0" kern="100" spc="-15">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70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0.9</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05"/>
                        </a:spcBef>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65100" indent="-165100" algn="ctr" eaLnBrk="0" hangingPunct="0">
                        <a:spcBef>
                          <a:spcPts val="705"/>
                        </a:spcBef>
                        <a:spcAft>
                          <a:spcPts val="0"/>
                        </a:spcAft>
                      </a:pPr>
                      <a:r>
                        <a:rPr lang="en-US" sz="1400" b="0" kern="100" spc="-15">
                          <a:effectLst/>
                          <a:latin typeface="Times New Roman" panose="02020603050405020304" pitchFamily="18" charset="0"/>
                          <a:ea typeface="宋体" panose="02010600030101010101" pitchFamily="2" charset="-122"/>
                          <a:cs typeface="Times New Roman" panose="02020603050405020304" pitchFamily="18" charset="0"/>
                        </a:rPr>
                        <a:t>-4.4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0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291300">
                <a:tc>
                  <a:txBody>
                    <a:bodyPr/>
                    <a:lstStyle/>
                    <a:p>
                      <a:pPr marL="15240" marR="109855" eaLnBrk="0" hangingPunct="0">
                        <a:lnSpc>
                          <a:spcPct val="103000"/>
                        </a:lnSpc>
                        <a:spcBef>
                          <a:spcPts val="115"/>
                        </a:spcBef>
                        <a:spcAft>
                          <a:spcPts val="0"/>
                        </a:spcAft>
                      </a:pPr>
                      <a:r>
                        <a:rPr lang="en-US" sz="1400" b="0" kern="100" spc="15">
                          <a:effectLst/>
                          <a:latin typeface="Times New Roman" panose="02020603050405020304" pitchFamily="18" charset="0"/>
                          <a:cs typeface="Times New Roman" panose="02020603050405020304" pitchFamily="18" charset="0"/>
                        </a:rPr>
                        <a:t>Mean</a:t>
                      </a:r>
                      <a:r>
                        <a:rPr lang="en-US" sz="1400" b="0" kern="100">
                          <a:effectLst/>
                          <a:latin typeface="Times New Roman" panose="02020603050405020304" pitchFamily="18" charset="0"/>
                          <a:cs typeface="Times New Roman" panose="02020603050405020304" pitchFamily="18" charset="0"/>
                        </a:rPr>
                        <a:t> </a:t>
                      </a:r>
                      <a:r>
                        <a:rPr lang="en-US" sz="1400" b="0" kern="100" spc="-30">
                          <a:effectLst/>
                          <a:latin typeface="Times New Roman" panose="02020603050405020304" pitchFamily="18" charset="0"/>
                          <a:cs typeface="Times New Roman" panose="02020603050405020304" pitchFamily="18" charset="0"/>
                        </a:rPr>
                        <a:t>Absolute </a:t>
                      </a:r>
                      <a:r>
                        <a:rPr lang="en-US" sz="1400" b="0" kern="100" spc="-255">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4.3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3.8</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5.4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5.7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bl>
          </a:graphicData>
        </a:graphic>
      </p:graphicFrame>
      <p:sp>
        <p:nvSpPr>
          <p:cNvPr id="17" name="文本框 16"/>
          <p:cNvSpPr txBox="1"/>
          <p:nvPr/>
        </p:nvSpPr>
        <p:spPr>
          <a:xfrm>
            <a:off x="800163" y="2932298"/>
            <a:ext cx="1695692" cy="646331"/>
          </a:xfrm>
          <a:prstGeom prst="rect">
            <a:avLst/>
          </a:prstGeom>
          <a:noFill/>
        </p:spPr>
        <p:txBody>
          <a:bodyPr wrap="square" rtlCol="0">
            <a:spAutoFit/>
          </a:bodyPr>
          <a:lstStyle/>
          <a:p>
            <a:r>
              <a:rPr lang="zh-CN" altLang="en-US" sz="1800" b="0">
                <a:latin typeface="Times New Roman" panose="02020603050405020304" pitchFamily="18" charset="0"/>
                <a:ea typeface="黑体" panose="02010600030101010101" pitchFamily="2" charset="-122"/>
                <a:cs typeface="Times New Roman" panose="02020603050405020304" pitchFamily="18" charset="0"/>
              </a:rPr>
              <a:t>设置大气折射率</a:t>
            </a:r>
            <a:r>
              <a:rPr lang="en-US" altLang="zh-CN" sz="1800" b="0">
                <a:latin typeface="Times New Roman" panose="02020603050405020304" pitchFamily="18" charset="0"/>
                <a:ea typeface="黑体" panose="02010600030101010101" pitchFamily="2" charset="-122"/>
                <a:cs typeface="Times New Roman" panose="02020603050405020304" pitchFamily="18" charset="0"/>
              </a:rPr>
              <a:t>Ns</a:t>
            </a:r>
            <a:r>
              <a:rPr lang="zh-CN" altLang="en-US" sz="1800" b="0">
                <a:latin typeface="Times New Roman" panose="02020603050405020304" pitchFamily="18" charset="0"/>
                <a:ea typeface="黑体" panose="02010600030101010101" pitchFamily="2" charset="-122"/>
                <a:cs typeface="Times New Roman" panose="02020603050405020304" pitchFamily="18" charset="0"/>
              </a:rPr>
              <a:t>为</a:t>
            </a:r>
            <a:r>
              <a:rPr lang="zh-CN" altLang="en-US" sz="18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随机值</a:t>
            </a:r>
          </a:p>
        </p:txBody>
      </p:sp>
      <p:sp>
        <p:nvSpPr>
          <p:cNvPr id="19" name="文本框 18"/>
          <p:cNvSpPr txBox="1"/>
          <p:nvPr/>
        </p:nvSpPr>
        <p:spPr>
          <a:xfrm>
            <a:off x="726438" y="1521048"/>
            <a:ext cx="1843142" cy="646331"/>
          </a:xfrm>
          <a:prstGeom prst="rect">
            <a:avLst/>
          </a:prstGeom>
          <a:noFill/>
        </p:spPr>
        <p:txBody>
          <a:bodyPr wrap="square" rtlCol="0">
            <a:spAutoFit/>
          </a:bodyPr>
          <a:lstStyle/>
          <a:p>
            <a:r>
              <a:rPr lang="zh-CN" altLang="en-US" sz="1800" b="0">
                <a:latin typeface="Times New Roman" panose="02020603050405020304" pitchFamily="18" charset="0"/>
                <a:ea typeface="黑体" panose="02010600030101010101" pitchFamily="2" charset="-122"/>
                <a:cs typeface="Times New Roman" panose="02020603050405020304" pitchFamily="18" charset="0"/>
              </a:rPr>
              <a:t>部分输入数据点在数据集内情况</a:t>
            </a:r>
          </a:p>
        </p:txBody>
      </p:sp>
      <p:sp>
        <p:nvSpPr>
          <p:cNvPr id="23" name="文本占位符 2"/>
          <p:cNvSpPr txBox="1"/>
          <p:nvPr/>
        </p:nvSpPr>
        <p:spPr bwMode="auto">
          <a:xfrm>
            <a:off x="584200" y="4035425"/>
            <a:ext cx="8114665" cy="22987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pPr marL="0" indent="0">
              <a:buNone/>
            </a:pPr>
            <a:r>
              <a:rPr lang="zh-CN" altLang="en-US" sz="4000" kern="0">
                <a:latin typeface="Times New Roman" panose="02020603050405020304" pitchFamily="18" charset="0"/>
                <a:ea typeface="黑体" panose="02010600030101010101" pitchFamily="2" charset="-122"/>
                <a:cs typeface="Times New Roman" panose="02020603050405020304" pitchFamily="18" charset="0"/>
              </a:rPr>
              <a:t>总结</a:t>
            </a:r>
            <a:endParaRPr lang="en-US" altLang="zh-CN" sz="4000" kern="0">
              <a:latin typeface="Times New Roman" panose="02020603050405020304" pitchFamily="18" charset="0"/>
              <a:ea typeface="黑体" panose="02010600030101010101" pitchFamily="2" charset="-122"/>
              <a:cs typeface="Times New Roman" panose="02020603050405020304" pitchFamily="18" charset="0"/>
            </a:endParaRPr>
          </a:p>
          <a:p>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微波散射信道大尺度具有</a:t>
            </a:r>
            <a:r>
              <a:rPr lang="zh-CN" altLang="en-US"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随机不确定性</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，基于</a:t>
            </a:r>
            <a:r>
              <a:rPr lang="zh-CN" altLang="en-US"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实验数据和外场测试</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的</a:t>
            </a:r>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能较好解决该问题。</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方法满足数据集条件时能保证准确性。</a:t>
            </a:r>
          </a:p>
          <a:p>
            <a:pPr lvl="1"/>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增加站点数目，保证合理站间距</a:t>
            </a:r>
          </a:p>
          <a:p>
            <a:pPr lvl="1"/>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选定合适方位，保证合理出射角</a:t>
            </a:r>
          </a:p>
        </p:txBody>
      </p:sp>
      <p:sp>
        <p:nvSpPr>
          <p:cNvPr id="24" name="矩形 23"/>
          <p:cNvSpPr/>
          <p:nvPr/>
        </p:nvSpPr>
        <p:spPr>
          <a:xfrm>
            <a:off x="584155" y="6334125"/>
            <a:ext cx="8355727" cy="338554"/>
          </a:xfrm>
          <a:prstGeom prst="rect">
            <a:avLst/>
          </a:prstGeom>
        </p:spPr>
        <p:txBody>
          <a:bodyPr wrap="square">
            <a:spAutoFit/>
          </a:bodyPr>
          <a:lstStyle/>
          <a:p>
            <a:r>
              <a:rPr lang="en-US" altLang="zh-CN" sz="1600" kern="0" spc="-15">
                <a:latin typeface="Times New Roman" panose="02020603050405020304" pitchFamily="18" charset="0"/>
                <a:hlinkClick r:id="rId4"/>
              </a:rPr>
              <a:t>Tropospheric</a:t>
            </a:r>
            <a:r>
              <a:rPr lang="en-US" altLang="zh-CN" sz="1600" kern="0" spc="-25">
                <a:latin typeface="Times New Roman" panose="02020603050405020304" pitchFamily="18" charset="0"/>
                <a:hlinkClick r:id="rId4"/>
              </a:rPr>
              <a:t> </a:t>
            </a:r>
            <a:r>
              <a:rPr lang="en-US" altLang="zh-CN" sz="1600" kern="0">
                <a:latin typeface="Times New Roman" panose="02020603050405020304" pitchFamily="18" charset="0"/>
                <a:hlinkClick r:id="rId4"/>
              </a:rPr>
              <a:t>Scatter</a:t>
            </a:r>
            <a:r>
              <a:rPr lang="en-US" altLang="zh-CN" sz="1600" kern="0" spc="-50">
                <a:latin typeface="Times New Roman" panose="02020603050405020304" pitchFamily="18" charset="0"/>
                <a:hlinkClick r:id="rId4"/>
              </a:rPr>
              <a:t> </a:t>
            </a:r>
            <a:r>
              <a:rPr lang="en-US" altLang="zh-CN" sz="1600" kern="0">
                <a:latin typeface="Times New Roman" panose="02020603050405020304" pitchFamily="18" charset="0"/>
                <a:hlinkClick r:id="rId4"/>
              </a:rPr>
              <a:t>(Troposcatter)</a:t>
            </a:r>
            <a:r>
              <a:rPr lang="en-US" altLang="zh-CN" sz="1600" kern="0" spc="-25">
                <a:latin typeface="Times New Roman" panose="02020603050405020304" pitchFamily="18" charset="0"/>
                <a:hlinkClick r:id="rId4"/>
              </a:rPr>
              <a:t> </a:t>
            </a:r>
            <a:r>
              <a:rPr lang="en-US" altLang="zh-CN" sz="1600" kern="0">
                <a:latin typeface="Times New Roman" panose="02020603050405020304" pitchFamily="18" charset="0"/>
                <a:hlinkClick r:id="rId4"/>
              </a:rPr>
              <a:t>Propagation</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for</a:t>
            </a:r>
            <a:r>
              <a:rPr lang="en-US" altLang="zh-CN" sz="1600" kern="0" spc="-70">
                <a:latin typeface="Times New Roman" panose="02020603050405020304" pitchFamily="18" charset="0"/>
                <a:hlinkClick r:id="rId4"/>
              </a:rPr>
              <a:t> </a:t>
            </a:r>
            <a:r>
              <a:rPr lang="en-US" altLang="zh-CN" sz="1600" kern="0" spc="-30">
                <a:latin typeface="Times New Roman" panose="02020603050405020304" pitchFamily="18" charset="0"/>
                <a:hlinkClick r:id="rId4"/>
              </a:rPr>
              <a:t>VHF, UHF, </a:t>
            </a:r>
            <a:r>
              <a:rPr lang="en-US" altLang="zh-CN" sz="1600" kern="0">
                <a:latin typeface="Times New Roman" panose="02020603050405020304" pitchFamily="18" charset="0"/>
                <a:hlinkClick r:id="rId4"/>
              </a:rPr>
              <a:t>and</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Microwave</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Frequencies</a:t>
            </a:r>
            <a:endParaRPr lang="zh-CN" altLang="en-US" sz="1600"/>
          </a:p>
        </p:txBody>
      </p:sp>
      <p:sp>
        <p:nvSpPr>
          <p:cNvPr id="2" name="文本框 1"/>
          <p:cNvSpPr txBox="1"/>
          <p:nvPr/>
        </p:nvSpPr>
        <p:spPr>
          <a:xfrm>
            <a:off x="4953719" y="4035136"/>
            <a:ext cx="844952" cy="245110"/>
          </a:xfrm>
          <a:prstGeom prst="rect">
            <a:avLst/>
          </a:prstGeom>
          <a:noFill/>
        </p:spPr>
        <p:txBody>
          <a:bodyPr wrap="square" rtlCol="0">
            <a:spAutoFit/>
          </a:bodyPr>
          <a:lstStyle/>
          <a:p>
            <a:r>
              <a:rPr lang="zh-CN" altLang="en-US" sz="10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优势不明显</a:t>
            </a:r>
          </a:p>
        </p:txBody>
      </p:sp>
    </p:spTree>
    <p:extLst>
      <p:ext uri="{BB962C8B-B14F-4D97-AF65-F5344CB8AC3E}">
        <p14:creationId xmlns:p14="http://schemas.microsoft.com/office/powerpoint/2010/main" val="2691748675"/>
      </p:ext>
    </p:extLst>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ext Box 2"/>
          <p:cNvSpPr txBox="1">
            <a:spLocks noChangeArrowheads="1"/>
          </p:cNvSpPr>
          <p:nvPr/>
        </p:nvSpPr>
        <p:spPr bwMode="auto">
          <a:xfrm>
            <a:off x="1935163" y="2349500"/>
            <a:ext cx="6119812" cy="1828800"/>
          </a:xfrm>
          <a:prstGeom prst="rect">
            <a:avLst/>
          </a:prstGeom>
          <a:noFill/>
          <a:ln>
            <a:noFill/>
          </a:ln>
          <a:effectLst/>
          <a:extLst/>
        </p:spPr>
        <p:txBody>
          <a:bodyPr lIns="0" tIns="0" rIns="0" bIns="0">
            <a:spAutoFit/>
          </a:bodyPr>
          <a:lstStyle/>
          <a:p>
            <a:pPr algn="ctr">
              <a:defRPr/>
            </a:pPr>
            <a:r>
              <a:rPr kumimoji="1" lang="zh-CN" altLang="en-US" sz="12000">
                <a:solidFill>
                  <a:srgbClr val="000066"/>
                </a:solidFill>
                <a:effectLst>
                  <a:outerShdw blurRad="38100" dist="38100" dir="2700000" algn="tl">
                    <a:srgbClr val="C0C0C0"/>
                  </a:outerShdw>
                </a:effectLst>
                <a:latin typeface="华文彩云" pitchFamily="2" charset="-122"/>
                <a:ea typeface="华文彩云" pitchFamily="2" charset="-122"/>
              </a:rPr>
              <a:t>谢  谢！</a:t>
            </a:r>
          </a:p>
        </p:txBody>
      </p:sp>
      <p:sp>
        <p:nvSpPr>
          <p:cNvPr id="15363" name="灯片编号占位符 3"/>
          <p:cNvSpPr>
            <a:spLocks noGrp="1"/>
          </p:cNvSpPr>
          <p:nvPr>
            <p:ph type="sldNum" sz="quarter" idx="12"/>
          </p:nvPr>
        </p:nvSpPr>
        <p:spPr>
          <a:xfrm>
            <a:off x="7010400" y="6492875"/>
            <a:ext cx="2133600" cy="365125"/>
          </a:xfrm>
          <a:noFill/>
          <a:ln>
            <a:miter lim="800000"/>
            <a:headEnd/>
            <a:tailEnd/>
          </a:ln>
        </p:spPr>
        <p:txBody>
          <a:bodyPr anchor="ctr"/>
          <a:lstStyle/>
          <a:p>
            <a:fld id="{67D1ABF1-7C78-4C42-B85B-C2A3BE91CC51}" type="slidenum">
              <a:rPr lang="zh-CN" altLang="en-GB" sz="1200" smtClean="0">
                <a:solidFill>
                  <a:srgbClr val="40458C"/>
                </a:solidFill>
              </a:rPr>
              <a:pPr/>
              <a:t>62</a:t>
            </a:fld>
            <a:endParaRPr lang="en-GB" altLang="zh-CN" sz="1200" dirty="0">
              <a:solidFill>
                <a:srgbClr val="40458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587307" y="674046"/>
            <a:ext cx="7772400" cy="609600"/>
          </a:xfrm>
        </p:spPr>
        <p:txBody>
          <a:bodyPr/>
          <a:lstStyle/>
          <a:p>
            <a:pPr eaLnBrk="1" hangingPunct="1"/>
            <a:r>
              <a:rPr lang="zh-CN" altLang="en-US" sz="5400" b="1" dirty="0">
                <a:solidFill>
                  <a:srgbClr val="002060"/>
                </a:solidFill>
                <a:latin typeface="大黑体" charset="-122"/>
                <a:ea typeface="大黑体" charset="-122"/>
              </a:rPr>
              <a:t>大气效应之一：吸收衰减</a:t>
            </a:r>
          </a:p>
        </p:txBody>
      </p:sp>
      <p:sp>
        <p:nvSpPr>
          <p:cNvPr id="2052" name="Rectangle 3"/>
          <p:cNvSpPr>
            <a:spLocks noGrp="1" noChangeArrowheads="1"/>
          </p:cNvSpPr>
          <p:nvPr>
            <p:ph type="body" sz="half" idx="1"/>
          </p:nvPr>
        </p:nvSpPr>
        <p:spPr>
          <a:xfrm>
            <a:off x="587307" y="1596755"/>
            <a:ext cx="2957513" cy="4114800"/>
          </a:xfrm>
        </p:spPr>
        <p:txBody>
          <a:bodyPr/>
          <a:lstStyle/>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主要发生在高频段</a:t>
            </a:r>
          </a:p>
          <a:p>
            <a:pPr eaLnBrk="1" hangingPunct="1">
              <a:lnSpc>
                <a:spcPct val="90000"/>
              </a:lnSpc>
              <a:buClr>
                <a:srgbClr val="002060"/>
              </a:buClr>
              <a:buFontTx/>
              <a:buNone/>
            </a:pPr>
            <a:r>
              <a:rPr lang="zh-CN" altLang="en-US" sz="2400" b="1" dirty="0">
                <a:latin typeface="大黑体" charset="-122"/>
                <a:ea typeface="大黑体" charset="-122"/>
              </a:rPr>
              <a:t>   水蒸汽的最大吸收峰在</a:t>
            </a:r>
            <a:r>
              <a:rPr lang="en-US" altLang="zh-CN" sz="2400" b="1" dirty="0">
                <a:solidFill>
                  <a:srgbClr val="C00000"/>
                </a:solidFill>
                <a:latin typeface="大黑体" charset="-122"/>
                <a:ea typeface="大黑体" charset="-122"/>
              </a:rPr>
              <a:t>23GHz(1.3cm)</a:t>
            </a:r>
            <a:r>
              <a:rPr lang="zh-CN" altLang="en-US" sz="2400" b="1" dirty="0">
                <a:latin typeface="大黑体" charset="-122"/>
                <a:ea typeface="大黑体" charset="-122"/>
              </a:rPr>
              <a:t>；</a:t>
            </a:r>
          </a:p>
          <a:p>
            <a:pPr eaLnBrk="1" hangingPunct="1">
              <a:lnSpc>
                <a:spcPct val="90000"/>
              </a:lnSpc>
              <a:spcBef>
                <a:spcPts val="300"/>
              </a:spcBef>
              <a:buClr>
                <a:srgbClr val="002060"/>
              </a:buClr>
              <a:buFontTx/>
              <a:buNone/>
            </a:pPr>
            <a:r>
              <a:rPr lang="zh-CN" altLang="en-US" sz="2400" b="1" dirty="0">
                <a:latin typeface="大黑体" charset="-122"/>
                <a:ea typeface="大黑体" charset="-122"/>
              </a:rPr>
              <a:t>   氧气的最大吸收峰在</a:t>
            </a:r>
            <a:r>
              <a:rPr lang="en-US" altLang="zh-CN" sz="2400" b="1" dirty="0">
                <a:solidFill>
                  <a:srgbClr val="C00000"/>
                </a:solidFill>
                <a:latin typeface="大黑体" charset="-122"/>
                <a:ea typeface="大黑体" charset="-122"/>
              </a:rPr>
              <a:t>60GHz(5mm)</a:t>
            </a:r>
            <a:r>
              <a:rPr lang="zh-CN" altLang="en-US" sz="2400" b="1" dirty="0">
                <a:latin typeface="大黑体" charset="-122"/>
                <a:ea typeface="大黑体" charset="-122"/>
              </a:rPr>
              <a:t>；</a:t>
            </a:r>
          </a:p>
          <a:p>
            <a:pPr eaLnBrk="1" hangingPunct="1">
              <a:lnSpc>
                <a:spcPct val="90000"/>
              </a:lnSpc>
              <a:spcBef>
                <a:spcPts val="300"/>
              </a:spcBef>
              <a:buClr>
                <a:srgbClr val="002060"/>
              </a:buClr>
              <a:buFontTx/>
              <a:buNone/>
            </a:pPr>
            <a:endParaRPr lang="zh-CN" altLang="en-US" sz="2400" b="1" dirty="0">
              <a:latin typeface="大黑体" charset="-122"/>
              <a:ea typeface="大黑体" charset="-122"/>
            </a:endParaRPr>
          </a:p>
          <a:p>
            <a:pPr eaLnBrk="1" hangingPunct="1">
              <a:lnSpc>
                <a:spcPct val="90000"/>
              </a:lnSpc>
              <a:spcBef>
                <a:spcPts val="0"/>
              </a:spcBef>
              <a:buClr>
                <a:srgbClr val="002060"/>
              </a:buClr>
              <a:buFont typeface="Wingdings" panose="05000000000000000000" pitchFamily="2" charset="2"/>
              <a:buChar char="l"/>
            </a:pPr>
            <a:r>
              <a:rPr lang="zh-CN" altLang="en-US" sz="2400" b="1" dirty="0">
                <a:latin typeface="大黑体" charset="-122"/>
                <a:ea typeface="大黑体" charset="-122"/>
              </a:rPr>
              <a:t>对于</a:t>
            </a:r>
            <a:r>
              <a:rPr lang="en-US" altLang="zh-CN" sz="2400" b="1" dirty="0">
                <a:latin typeface="大黑体" charset="-122"/>
                <a:ea typeface="大黑体" charset="-122"/>
              </a:rPr>
              <a:t>12GHz(2.5cm)</a:t>
            </a:r>
            <a:r>
              <a:rPr lang="zh-CN" altLang="en-US" sz="2400" b="1" dirty="0">
                <a:latin typeface="大黑体" charset="-122"/>
                <a:ea typeface="大黑体" charset="-122"/>
              </a:rPr>
              <a:t>以下的频率，大气吸收衰减小于： </a:t>
            </a:r>
            <a:r>
              <a:rPr lang="en-US" altLang="zh-CN" sz="2400" b="1" dirty="0">
                <a:solidFill>
                  <a:srgbClr val="C00000"/>
                </a:solidFill>
                <a:latin typeface="大黑体" charset="-122"/>
                <a:ea typeface="大黑体" charset="-122"/>
              </a:rPr>
              <a:t>0.015dB/km</a:t>
            </a:r>
            <a:r>
              <a:rPr lang="zh-CN" altLang="en-US" sz="2400" b="1" dirty="0">
                <a:latin typeface="大黑体" charset="-122"/>
                <a:ea typeface="大黑体" charset="-122"/>
              </a:rPr>
              <a:t>。</a:t>
            </a:r>
          </a:p>
        </p:txBody>
      </p:sp>
      <p:sp>
        <p:nvSpPr>
          <p:cNvPr id="2053" name="Rectangle 4"/>
          <p:cNvSpPr>
            <a:spLocks noChangeArrowheads="1"/>
          </p:cNvSpPr>
          <p:nvPr/>
        </p:nvSpPr>
        <p:spPr bwMode="auto">
          <a:xfrm>
            <a:off x="5162550" y="5334000"/>
            <a:ext cx="609600" cy="323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50" name="Object 5"/>
          <p:cNvGraphicFramePr>
            <a:graphicFrameLocks noChangeAspect="1"/>
          </p:cNvGraphicFramePr>
          <p:nvPr>
            <p:extLst>
              <p:ext uri="{D42A27DB-BD31-4B8C-83A1-F6EECF244321}">
                <p14:modId xmlns:p14="http://schemas.microsoft.com/office/powerpoint/2010/main" val="787836163"/>
              </p:ext>
            </p:extLst>
          </p:nvPr>
        </p:nvGraphicFramePr>
        <p:xfrm>
          <a:off x="3700463" y="1543050"/>
          <a:ext cx="5443537" cy="4162425"/>
        </p:xfrm>
        <a:graphic>
          <a:graphicData uri="http://schemas.openxmlformats.org/presentationml/2006/ole">
            <mc:AlternateContent xmlns:mc="http://schemas.openxmlformats.org/markup-compatibility/2006">
              <mc:Choice xmlns:v="urn:schemas-microsoft-com:vml" Requires="v">
                <p:oleObj spid="_x0000_s18686" name="Document" r:id="rId3" imgW="5238031" imgH="4029625" progId="Word.Document.8">
                  <p:embed/>
                </p:oleObj>
              </mc:Choice>
              <mc:Fallback>
                <p:oleObj name="Document" r:id="rId3" imgW="5238031" imgH="4029625" progId="Word.Document.8">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63" y="1543050"/>
                        <a:ext cx="5443537" cy="4162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6</a:t>
            </a:fld>
            <a:endParaRPr lang="en-US" altLang="zh-CN"/>
          </a:p>
        </p:txBody>
      </p:sp>
      <p:sp>
        <p:nvSpPr>
          <p:cNvPr id="3" name="椭圆 2"/>
          <p:cNvSpPr/>
          <p:nvPr/>
        </p:nvSpPr>
        <p:spPr bwMode="auto">
          <a:xfrm>
            <a:off x="4816421" y="1543050"/>
            <a:ext cx="650929" cy="557939"/>
          </a:xfrm>
          <a:prstGeom prst="ellipse">
            <a:avLst/>
          </a:prstGeom>
          <a:noFill/>
          <a:ln>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8" name="椭圆 7"/>
          <p:cNvSpPr/>
          <p:nvPr/>
        </p:nvSpPr>
        <p:spPr bwMode="auto">
          <a:xfrm>
            <a:off x="6212237" y="3562027"/>
            <a:ext cx="650929" cy="557939"/>
          </a:xfrm>
          <a:prstGeom prst="ellipse">
            <a:avLst/>
          </a:prstGeom>
          <a:noFill/>
          <a:ln>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cxnSp>
        <p:nvCxnSpPr>
          <p:cNvPr id="5" name="直接连接符 4"/>
          <p:cNvCxnSpPr/>
          <p:nvPr/>
        </p:nvCxnSpPr>
        <p:spPr bwMode="auto">
          <a:xfrm>
            <a:off x="4355024" y="5074596"/>
            <a:ext cx="3890074" cy="0"/>
          </a:xfrm>
          <a:prstGeom prst="line">
            <a:avLst/>
          </a:prstGeom>
          <a:solidFill>
            <a:schemeClr val="tx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3661957"/>
      </p:ext>
    </p:ext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26625" y="678099"/>
            <a:ext cx="7772400" cy="685800"/>
          </a:xfrm>
        </p:spPr>
        <p:txBody>
          <a:bodyPr/>
          <a:lstStyle/>
          <a:p>
            <a:pPr eaLnBrk="1" hangingPunct="1"/>
            <a:r>
              <a:rPr lang="zh-CN" altLang="en-US" sz="5400" b="1" dirty="0">
                <a:solidFill>
                  <a:srgbClr val="002060"/>
                </a:solidFill>
                <a:latin typeface="大黑体" charset="-122"/>
                <a:ea typeface="大黑体" charset="-122"/>
              </a:rPr>
              <a:t>大气效应之二：雨雾衰减</a:t>
            </a:r>
          </a:p>
        </p:txBody>
      </p:sp>
      <p:sp>
        <p:nvSpPr>
          <p:cNvPr id="29699" name="Rectangle 3"/>
          <p:cNvSpPr>
            <a:spLocks noGrp="1" noChangeArrowheads="1"/>
          </p:cNvSpPr>
          <p:nvPr>
            <p:ph type="body" sz="half" idx="1"/>
          </p:nvPr>
        </p:nvSpPr>
        <p:spPr>
          <a:xfrm>
            <a:off x="630675" y="1620466"/>
            <a:ext cx="7768350" cy="4114800"/>
          </a:xfrm>
        </p:spPr>
        <p:txBody>
          <a:bodyPr/>
          <a:lstStyle/>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在</a:t>
            </a:r>
            <a:r>
              <a:rPr lang="en-US" altLang="zh-CN" sz="2800" b="1" dirty="0">
                <a:latin typeface="大黑体" charset="-122"/>
                <a:ea typeface="大黑体" charset="-122"/>
              </a:rPr>
              <a:t>10GHz</a:t>
            </a:r>
            <a:r>
              <a:rPr lang="zh-CN" altLang="en-US" sz="2800" b="1" dirty="0">
                <a:latin typeface="大黑体" charset="-122"/>
                <a:ea typeface="大黑体" charset="-122"/>
              </a:rPr>
              <a:t>以下频段，雨雾衰减并不严重，一般只有几</a:t>
            </a:r>
            <a:r>
              <a:rPr lang="en-US" altLang="zh-CN" sz="2800" b="1" dirty="0">
                <a:latin typeface="大黑体" charset="-122"/>
                <a:ea typeface="大黑体" charset="-122"/>
              </a:rPr>
              <a:t>dB</a:t>
            </a:r>
            <a:r>
              <a:rPr lang="zh-CN" altLang="en-US" sz="2800" b="1" dirty="0">
                <a:latin typeface="大黑体" charset="-122"/>
                <a:ea typeface="大黑体" charset="-122"/>
              </a:rPr>
              <a:t>。</a:t>
            </a:r>
          </a:p>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在</a:t>
            </a:r>
            <a:r>
              <a:rPr lang="en-US" altLang="zh-CN" sz="2800" b="1" dirty="0">
                <a:latin typeface="大黑体" charset="-122"/>
                <a:ea typeface="大黑体" charset="-122"/>
              </a:rPr>
              <a:t>10GHz</a:t>
            </a:r>
            <a:r>
              <a:rPr lang="zh-CN" altLang="en-US" sz="2800" b="1" dirty="0">
                <a:latin typeface="大黑体" charset="-122"/>
                <a:ea typeface="大黑体" charset="-122"/>
              </a:rPr>
              <a:t>以上频段，雨雾衰减大大增加，达到几</a:t>
            </a:r>
            <a:r>
              <a:rPr lang="en-US" altLang="zh-CN" sz="2800" b="1" dirty="0">
                <a:latin typeface="大黑体" charset="-122"/>
                <a:ea typeface="大黑体" charset="-122"/>
              </a:rPr>
              <a:t>dB/km</a:t>
            </a:r>
            <a:r>
              <a:rPr lang="zh-CN" altLang="en-US" sz="2800" b="1" dirty="0">
                <a:latin typeface="大黑体" charset="-122"/>
                <a:ea typeface="大黑体" charset="-122"/>
              </a:rPr>
              <a:t>。</a:t>
            </a:r>
          </a:p>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下雨衰减是限制高频段微波传播距离的主要因素。</a:t>
            </a:r>
            <a:r>
              <a:rPr lang="en-US" altLang="zh-CN" sz="2800" b="1" dirty="0">
                <a:latin typeface="大黑体" charset="-122"/>
                <a:ea typeface="大黑体" charset="-122"/>
              </a:rPr>
              <a:t>——</a:t>
            </a:r>
            <a:r>
              <a:rPr lang="zh-CN" altLang="en-US" sz="2800" b="1" dirty="0">
                <a:latin typeface="大黑体" charset="-122"/>
                <a:ea typeface="大黑体" charset="-122"/>
              </a:rPr>
              <a:t>此现象在</a:t>
            </a:r>
            <a:r>
              <a:rPr lang="zh-CN" altLang="en-US" sz="2800" b="1" dirty="0">
                <a:solidFill>
                  <a:srgbClr val="FF0000"/>
                </a:solidFill>
                <a:latin typeface="大黑体" charset="-122"/>
                <a:ea typeface="大黑体" charset="-122"/>
              </a:rPr>
              <a:t>卫星信道</a:t>
            </a:r>
            <a:r>
              <a:rPr lang="en-US" altLang="zh-CN" sz="2800" b="1" dirty="0">
                <a:solidFill>
                  <a:srgbClr val="FF0000"/>
                </a:solidFill>
                <a:latin typeface="大黑体" charset="-122"/>
                <a:ea typeface="大黑体" charset="-122"/>
              </a:rPr>
              <a:t>(</a:t>
            </a:r>
            <a:r>
              <a:rPr lang="zh-CN" altLang="en-US" sz="2800" b="1" dirty="0">
                <a:solidFill>
                  <a:srgbClr val="FF0000"/>
                </a:solidFill>
                <a:latin typeface="大黑体" charset="-122"/>
                <a:ea typeface="大黑体" charset="-122"/>
              </a:rPr>
              <a:t>宽带 </a:t>
            </a:r>
            <a:r>
              <a:rPr lang="en-US" altLang="zh-CN" sz="2800" b="1" dirty="0">
                <a:solidFill>
                  <a:srgbClr val="FF0000"/>
                </a:solidFill>
                <a:latin typeface="大黑体" charset="-122"/>
                <a:ea typeface="大黑体" charset="-122"/>
              </a:rPr>
              <a:t>Ku/</a:t>
            </a:r>
            <a:r>
              <a:rPr lang="en-US" altLang="zh-CN" sz="2800" b="1" dirty="0" err="1">
                <a:solidFill>
                  <a:srgbClr val="FF0000"/>
                </a:solidFill>
                <a:latin typeface="大黑体" charset="-122"/>
                <a:ea typeface="大黑体" charset="-122"/>
              </a:rPr>
              <a:t>Ka</a:t>
            </a:r>
            <a:r>
              <a:rPr lang="en-US" altLang="zh-CN" sz="2800" b="1" dirty="0">
                <a:solidFill>
                  <a:srgbClr val="FF0000"/>
                </a:solidFill>
                <a:latin typeface="大黑体" charset="-122"/>
                <a:ea typeface="大黑体" charset="-122"/>
              </a:rPr>
              <a:t>/X…)</a:t>
            </a:r>
            <a:r>
              <a:rPr lang="zh-CN" altLang="en-US" sz="2800" b="1" dirty="0">
                <a:latin typeface="大黑体" charset="-122"/>
                <a:ea typeface="大黑体" charset="-122"/>
              </a:rPr>
              <a:t>下尤其突出！</a:t>
            </a:r>
            <a:endParaRPr lang="en-US" altLang="zh-CN" sz="2800" b="1" dirty="0">
              <a:latin typeface="大黑体" charset="-122"/>
              <a:ea typeface="大黑体" charset="-122"/>
            </a:endParaRPr>
          </a:p>
          <a:p>
            <a:pPr lvl="1" eaLnBrk="1" hangingPunct="1">
              <a:lnSpc>
                <a:spcPct val="120000"/>
              </a:lnSpc>
              <a:buClr>
                <a:srgbClr val="002060"/>
              </a:buClr>
              <a:buFont typeface="Wingdings" panose="05000000000000000000" pitchFamily="2" charset="2"/>
              <a:buChar char="l"/>
            </a:pPr>
            <a:r>
              <a:rPr lang="en-US" altLang="zh-CN" sz="2400" b="1" dirty="0" err="1">
                <a:latin typeface="大黑体" charset="-122"/>
                <a:ea typeface="大黑体" charset="-122"/>
              </a:rPr>
              <a:t>Ipstar</a:t>
            </a:r>
            <a:r>
              <a:rPr lang="en-US" altLang="zh-CN" sz="2400" b="1" dirty="0">
                <a:latin typeface="大黑体" charset="-122"/>
                <a:ea typeface="大黑体" charset="-122"/>
              </a:rPr>
              <a:t>/</a:t>
            </a:r>
            <a:r>
              <a:rPr lang="zh-CN" altLang="en-US" sz="2400" b="1" dirty="0">
                <a:latin typeface="大黑体" charset="-122"/>
                <a:ea typeface="大黑体" charset="-122"/>
              </a:rPr>
              <a:t>高通量</a:t>
            </a:r>
            <a:r>
              <a:rPr lang="en-US" altLang="zh-CN" sz="2400" b="1" dirty="0">
                <a:latin typeface="大黑体" charset="-122"/>
                <a:ea typeface="大黑体" charset="-122"/>
              </a:rPr>
              <a:t>-</a:t>
            </a:r>
            <a:r>
              <a:rPr lang="zh-CN" altLang="en-US" sz="2400" b="1" dirty="0">
                <a:latin typeface="大黑体" charset="-122"/>
                <a:ea typeface="大黑体" charset="-122"/>
              </a:rPr>
              <a:t>中星</a:t>
            </a:r>
            <a:r>
              <a:rPr lang="en-US" altLang="zh-CN" sz="2400" b="1" dirty="0">
                <a:latin typeface="大黑体" charset="-122"/>
                <a:ea typeface="大黑体" charset="-122"/>
              </a:rPr>
              <a:t>16.</a:t>
            </a:r>
            <a:r>
              <a:rPr lang="zh-CN" altLang="en-US" sz="2400" b="1">
                <a:latin typeface="大黑体" charset="-122"/>
                <a:ea typeface="大黑体" charset="-122"/>
              </a:rPr>
              <a:t>。。</a:t>
            </a:r>
            <a:endParaRPr lang="en-US" altLang="zh-CN" sz="24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7</a:t>
            </a:fld>
            <a:endParaRPr lang="en-US" altLang="zh-CN"/>
          </a:p>
        </p:txBody>
      </p:sp>
    </p:spTree>
    <p:extLst>
      <p:ext uri="{BB962C8B-B14F-4D97-AF65-F5344CB8AC3E}">
        <p14:creationId xmlns:p14="http://schemas.microsoft.com/office/powerpoint/2010/main" val="2693832009"/>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583389" y="415925"/>
            <a:ext cx="7772400" cy="939800"/>
          </a:xfrm>
        </p:spPr>
        <p:txBody>
          <a:bodyPr/>
          <a:lstStyle/>
          <a:p>
            <a:pPr eaLnBrk="1" hangingPunct="1"/>
            <a:r>
              <a:rPr lang="zh-CN" altLang="en-US" sz="5400" b="1" dirty="0">
                <a:latin typeface="大黑体" charset="-122"/>
                <a:ea typeface="大黑体" charset="-122"/>
              </a:rPr>
              <a:t>大气效应之三：大气折射</a:t>
            </a:r>
          </a:p>
        </p:txBody>
      </p:sp>
      <p:sp>
        <p:nvSpPr>
          <p:cNvPr id="3076" name="Rectangle 3"/>
          <p:cNvSpPr>
            <a:spLocks noGrp="1" noChangeArrowheads="1"/>
          </p:cNvSpPr>
          <p:nvPr>
            <p:ph type="body" sz="half" idx="1"/>
          </p:nvPr>
        </p:nvSpPr>
        <p:spPr>
          <a:xfrm>
            <a:off x="4629555" y="1654241"/>
            <a:ext cx="4203700" cy="4102100"/>
          </a:xfrm>
        </p:spPr>
        <p:txBody>
          <a:bodyPr/>
          <a:lstStyle/>
          <a:p>
            <a:pPr eaLnBrk="1" hangingPunct="1">
              <a:buFont typeface="Wingdings" panose="05000000000000000000" pitchFamily="2" charset="2"/>
              <a:buChar char="l"/>
            </a:pPr>
            <a:r>
              <a:rPr lang="zh-CN" altLang="en-US" sz="2000" b="1" dirty="0">
                <a:ea typeface="大黑体" charset="-122"/>
              </a:rPr>
              <a:t>引入等效地球半径的概念：</a:t>
            </a:r>
          </a:p>
          <a:p>
            <a:pPr eaLnBrk="1" hangingPunct="1">
              <a:buFontTx/>
              <a:buNone/>
            </a:pPr>
            <a:endParaRPr lang="en-US" altLang="zh-CN" sz="2000" b="1" dirty="0">
              <a:ea typeface="大黑体" charset="-122"/>
            </a:endParaRPr>
          </a:p>
        </p:txBody>
      </p:sp>
      <p:sp>
        <p:nvSpPr>
          <p:cNvPr id="3077" name="Rectangle 4"/>
          <p:cNvSpPr>
            <a:spLocks noGrp="1" noChangeArrowheads="1"/>
          </p:cNvSpPr>
          <p:nvPr>
            <p:ph type="body" sz="half" idx="2"/>
          </p:nvPr>
        </p:nvSpPr>
        <p:spPr>
          <a:xfrm>
            <a:off x="514755" y="1616141"/>
            <a:ext cx="4051300" cy="4305300"/>
          </a:xfrm>
        </p:spPr>
        <p:txBody>
          <a:bodyPr/>
          <a:lstStyle/>
          <a:p>
            <a:pPr eaLnBrk="1" hangingPunct="1">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大气折射现象是由于空气的折射率随高度变化引起的。在一般情况下，它随高度的增加而减少，使得电磁波在传播过程中向下弯曲，以致超越视距范围的接收点也能收到信号功率，这时，大气折射的最后效果相当于的一个等效半径为</a:t>
            </a:r>
            <a:r>
              <a:rPr lang="en-US" altLang="zh-CN" sz="2400" b="1" dirty="0">
                <a:latin typeface="黑体" panose="02010609060101010101" pitchFamily="49" charset="-122"/>
                <a:ea typeface="黑体" panose="02010609060101010101" pitchFamily="49" charset="-122"/>
              </a:rPr>
              <a:t>R</a:t>
            </a:r>
            <a:r>
              <a:rPr lang="en-US" altLang="zh-CN" sz="2400" b="1" baseline="-25000" dirty="0">
                <a:latin typeface="黑体" panose="02010609060101010101" pitchFamily="49" charset="-122"/>
                <a:ea typeface="黑体" panose="02010609060101010101" pitchFamily="49" charset="-122"/>
              </a:rPr>
              <a:t>e</a:t>
            </a:r>
            <a:r>
              <a:rPr lang="zh-CN" altLang="en-US" sz="2400" b="1" dirty="0">
                <a:latin typeface="黑体" panose="02010609060101010101" pitchFamily="49" charset="-122"/>
                <a:ea typeface="黑体" panose="02010609060101010101" pitchFamily="49" charset="-122"/>
              </a:rPr>
              <a:t>的地球上沿直线传播一样。</a:t>
            </a:r>
          </a:p>
        </p:txBody>
      </p:sp>
      <p:graphicFrame>
        <p:nvGraphicFramePr>
          <p:cNvPr id="3074" name="Object 5"/>
          <p:cNvGraphicFramePr>
            <a:graphicFrameLocks noChangeAspect="1"/>
          </p:cNvGraphicFramePr>
          <p:nvPr/>
        </p:nvGraphicFramePr>
        <p:xfrm>
          <a:off x="4845050" y="2087563"/>
          <a:ext cx="4094163" cy="3408362"/>
        </p:xfrm>
        <a:graphic>
          <a:graphicData uri="http://schemas.openxmlformats.org/presentationml/2006/ole">
            <mc:AlternateContent xmlns:mc="http://schemas.openxmlformats.org/markup-compatibility/2006">
              <mc:Choice xmlns:v="urn:schemas-microsoft-com:vml" Requires="v">
                <p:oleObj spid="_x0000_s19710" name="公式" r:id="rId3" imgW="2349500" imgH="1955800" progId="Equation.3">
                  <p:embed/>
                </p:oleObj>
              </mc:Choice>
              <mc:Fallback>
                <p:oleObj name="公式" r:id="rId3" imgW="2349500" imgH="19558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2087563"/>
                        <a:ext cx="4094163" cy="340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8</a:t>
            </a:fld>
            <a:endParaRPr lang="en-GB" altLang="zh-CN"/>
          </a:p>
        </p:txBody>
      </p:sp>
    </p:spTree>
    <p:extLst>
      <p:ext uri="{BB962C8B-B14F-4D97-AF65-F5344CB8AC3E}">
        <p14:creationId xmlns:p14="http://schemas.microsoft.com/office/powerpoint/2010/main" val="889706394"/>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_Blueprint">
  <a:themeElements>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a:solidFill>
            <a:schemeClr val="tx2"/>
          </a:solidFill>
          <a:miter lim="800000"/>
          <a:headEnd/>
          <a:tailEnd/>
        </a:ln>
      </a:spPr>
      <a:bodyPr lIns="90000" anchor="ctr"/>
      <a:lstStyle>
        <a:defPPr algn="ctr">
          <a:lnSpc>
            <a:spcPct val="120000"/>
          </a:lnSpc>
          <a:defRPr sz="3200" dirty="0" smtClean="0">
            <a:solidFill>
              <a:srgbClr val="800080"/>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solidFill>
          <a:schemeClr val="tx1"/>
        </a:solidFill>
        <a:ln w="19050" cap="flat" cmpd="sng" algn="ctr">
          <a:solidFill>
            <a:schemeClr val="accent5">
              <a:lumMod val="10000"/>
            </a:schemeClr>
          </a:solidFill>
          <a:prstDash val="solid"/>
          <a:round/>
          <a:headEnd type="none" w="med" len="med"/>
          <a:tailEnd type="arrow"/>
        </a:ln>
        <a:effectLst/>
      </a:spPr>
      <a:bodyPr/>
      <a:lstStyle/>
    </a:lnDef>
    <a:txDef>
      <a:spPr>
        <a:noFill/>
      </a:spPr>
      <a:bodyPr wrap="square" rtlCol="0">
        <a:spAutoFit/>
      </a:bodyPr>
      <a:lstStyle>
        <a:defPPr>
          <a:defRPr sz="2800" dirty="0" smtClean="0">
            <a:solidFill>
              <a:schemeClr val="tx1"/>
            </a:solidFill>
            <a:effectLst>
              <a:outerShdw blurRad="38100" dist="38100" dir="2700000" algn="tl">
                <a:srgbClr val="000000">
                  <a:alpha val="43137"/>
                </a:srgbClr>
              </a:outerShdw>
            </a:effectLst>
            <a:ea typeface="黑体" pitchFamily="49" charset="-122"/>
          </a:defRPr>
        </a:defPPr>
      </a:lstStyle>
    </a:tx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
      <a:clrScheme name="Blueprint 9">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D38F1"/>
        </a:hlink>
        <a:folHlink>
          <a:srgbClr val="CFDBFD"/>
        </a:folHlink>
      </a:clrScheme>
      <a:clrMap bg1="lt1" tx1="dk1" bg2="lt2" tx2="dk2" accent1="accent1" accent2="accent2" accent3="accent3" accent4="accent4" accent5="accent5" accent6="accent6" hlink="hlink" folHlink="folHlink"/>
    </a:extraClrScheme>
    <a:extraClrScheme>
      <a:clrScheme name="Blueprint 10">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DF6AF2"/>
        </a:folHlink>
      </a:clrScheme>
      <a:clrMap bg1="lt1" tx1="dk1" bg2="lt2" tx2="dk2" accent1="accent1" accent2="accent2" accent3="accent3" accent4="accent4" accent5="accent5" accent6="accent6" hlink="hlink" folHlink="folHlink"/>
    </a:extraClrScheme>
    <a:extraClrScheme>
      <a:clrScheme name="Blueprint 11">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748DF8"/>
        </a:hlink>
        <a:folHlink>
          <a:srgbClr val="CFDBFD"/>
        </a:folHlink>
      </a:clrScheme>
      <a:clrMap bg1="lt1" tx1="dk1" bg2="lt2" tx2="dk2" accent1="accent1" accent2="accent2" accent3="accent3" accent4="accent4" accent5="accent5" accent6="accent6" hlink="hlink" folHlink="folHlink"/>
    </a:extraClrScheme>
    <a:extraClrScheme>
      <a:clrScheme name="Blueprint 1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A2FCC"/>
        </a:hlink>
        <a:folHlink>
          <a:srgbClr val="CFDBFD"/>
        </a:folHlink>
      </a:clrScheme>
      <a:clrMap bg1="lt1" tx1="dk1" bg2="lt2" tx2="dk2" accent1="accent1" accent2="accent2" accent3="accent3" accent4="accent4" accent5="accent5" accent6="accent6" hlink="hlink" folHlink="folHlink"/>
    </a:extraClrScheme>
    <a:extraClrScheme>
      <a:clrScheme name="Blueprint 13">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3E61F4"/>
        </a:hlink>
        <a:folHlink>
          <a:srgbClr val="DF6AF2"/>
        </a:folHlink>
      </a:clrScheme>
      <a:clrMap bg1="lt1" tx1="dk1" bg2="lt2" tx2="dk2" accent1="accent1" accent2="accent2" accent3="accent3" accent4="accent4" accent5="accent5" accent6="accent6" hlink="hlink" folHlink="folHlink"/>
    </a:extraClrScheme>
    <a:extraClrScheme>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Q的报告">
  <a:themeElements>
    <a:clrScheme name="报告-标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报告-标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报告-标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报告-标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报告-标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报告-标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报告-标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报告-标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报告-标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报告-标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报告-标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报告-标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报告-标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报告-标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Blueprint">
  <a:themeElements>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a:solidFill>
            <a:schemeClr val="tx2"/>
          </a:solidFill>
          <a:miter lim="800000"/>
          <a:headEnd/>
          <a:tailEnd/>
        </a:ln>
      </a:spPr>
      <a:bodyPr lIns="90000" anchor="ctr"/>
      <a:lstStyle>
        <a:defPPr algn="ctr">
          <a:lnSpc>
            <a:spcPct val="120000"/>
          </a:lnSpc>
          <a:defRPr sz="3200" dirty="0" smtClean="0">
            <a:solidFill>
              <a:srgbClr val="800080"/>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solidFill>
          <a:schemeClr val="tx1"/>
        </a:solidFill>
        <a:ln w="19050" cap="flat" cmpd="sng" algn="ctr">
          <a:solidFill>
            <a:schemeClr val="accent5">
              <a:lumMod val="10000"/>
            </a:schemeClr>
          </a:solidFill>
          <a:prstDash val="solid"/>
          <a:round/>
          <a:headEnd type="none" w="med" len="med"/>
          <a:tailEnd type="arrow"/>
        </a:ln>
        <a:effectLst/>
      </a:spPr>
      <a:bodyPr/>
      <a:lstStyle/>
    </a:lnDef>
    <a:txDef>
      <a:spPr>
        <a:noFill/>
      </a:spPr>
      <a:bodyPr wrap="square" rtlCol="0">
        <a:spAutoFit/>
      </a:bodyPr>
      <a:lstStyle>
        <a:defPPr>
          <a:defRPr sz="2800" dirty="0" smtClean="0">
            <a:solidFill>
              <a:schemeClr val="tx1"/>
            </a:solidFill>
            <a:effectLst>
              <a:outerShdw blurRad="38100" dist="38100" dir="2700000" algn="tl">
                <a:srgbClr val="000000">
                  <a:alpha val="43137"/>
                </a:srgbClr>
              </a:outerShdw>
            </a:effectLst>
            <a:ea typeface="黑体" pitchFamily="49" charset="-122"/>
          </a:defRPr>
        </a:defPPr>
      </a:lstStyle>
    </a:tx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
      <a:clrScheme name="Blueprint 9">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D38F1"/>
        </a:hlink>
        <a:folHlink>
          <a:srgbClr val="CFDBFD"/>
        </a:folHlink>
      </a:clrScheme>
      <a:clrMap bg1="lt1" tx1="dk1" bg2="lt2" tx2="dk2" accent1="accent1" accent2="accent2" accent3="accent3" accent4="accent4" accent5="accent5" accent6="accent6" hlink="hlink" folHlink="folHlink"/>
    </a:extraClrScheme>
    <a:extraClrScheme>
      <a:clrScheme name="Blueprint 10">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DF6AF2"/>
        </a:folHlink>
      </a:clrScheme>
      <a:clrMap bg1="lt1" tx1="dk1" bg2="lt2" tx2="dk2" accent1="accent1" accent2="accent2" accent3="accent3" accent4="accent4" accent5="accent5" accent6="accent6" hlink="hlink" folHlink="folHlink"/>
    </a:extraClrScheme>
    <a:extraClrScheme>
      <a:clrScheme name="Blueprint 11">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748DF8"/>
        </a:hlink>
        <a:folHlink>
          <a:srgbClr val="CFDBFD"/>
        </a:folHlink>
      </a:clrScheme>
      <a:clrMap bg1="lt1" tx1="dk1" bg2="lt2" tx2="dk2" accent1="accent1" accent2="accent2" accent3="accent3" accent4="accent4" accent5="accent5" accent6="accent6" hlink="hlink" folHlink="folHlink"/>
    </a:extraClrScheme>
    <a:extraClrScheme>
      <a:clrScheme name="Blueprint 1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A2FCC"/>
        </a:hlink>
        <a:folHlink>
          <a:srgbClr val="CFDBFD"/>
        </a:folHlink>
      </a:clrScheme>
      <a:clrMap bg1="lt1" tx1="dk1" bg2="lt2" tx2="dk2" accent1="accent1" accent2="accent2" accent3="accent3" accent4="accent4" accent5="accent5" accent6="accent6" hlink="hlink" folHlink="folHlink"/>
    </a:extraClrScheme>
    <a:extraClrScheme>
      <a:clrScheme name="Blueprint 13">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3E61F4"/>
        </a:hlink>
        <a:folHlink>
          <a:srgbClr val="DF6AF2"/>
        </a:folHlink>
      </a:clrScheme>
      <a:clrMap bg1="lt1" tx1="dk1" bg2="lt2" tx2="dk2" accent1="accent1" accent2="accent2" accent3="accent3" accent4="accent4" accent5="accent5" accent6="accent6" hlink="hlink" folHlink="folHlink"/>
    </a:extraClrScheme>
    <a:extraClrScheme>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26504</TotalTime>
  <Words>5083</Words>
  <Application>Microsoft Office PowerPoint</Application>
  <PresentationFormat>全屏显示(4:3)</PresentationFormat>
  <Paragraphs>1024</Paragraphs>
  <Slides>63</Slides>
  <Notes>7</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3</vt:i4>
      </vt:variant>
      <vt:variant>
        <vt:lpstr>幻灯片标题</vt:lpstr>
      </vt:variant>
      <vt:variant>
        <vt:i4>63</vt:i4>
      </vt:variant>
    </vt:vector>
  </HeadingPairs>
  <TitlesOfParts>
    <vt:vector size="85" baseType="lpstr">
      <vt:lpstr>Monotype Sorts</vt:lpstr>
      <vt:lpstr>SymbolPS</vt:lpstr>
      <vt:lpstr>大黑体</vt:lpstr>
      <vt:lpstr>仿宋_GB2312</vt:lpstr>
      <vt:lpstr>黑体</vt:lpstr>
      <vt:lpstr>华文彩云</vt:lpstr>
      <vt:lpstr>华文新魏</vt:lpstr>
      <vt:lpstr>宋体</vt:lpstr>
      <vt:lpstr>微软雅黑</vt:lpstr>
      <vt:lpstr>Arial</vt:lpstr>
      <vt:lpstr>Symbol</vt:lpstr>
      <vt:lpstr>Tahoma</vt:lpstr>
      <vt:lpstr>Times New Roman</vt:lpstr>
      <vt:lpstr>Verdana</vt:lpstr>
      <vt:lpstr>Wingdings</vt:lpstr>
      <vt:lpstr>Blueprint</vt:lpstr>
      <vt:lpstr>8_Blueprint</vt:lpstr>
      <vt:lpstr>HQ的报告</vt:lpstr>
      <vt:lpstr>9_Blueprint</vt:lpstr>
      <vt:lpstr>Equation</vt:lpstr>
      <vt:lpstr>Document</vt:lpstr>
      <vt:lpstr>公式</vt:lpstr>
      <vt:lpstr>PowerPoint 演示文稿</vt:lpstr>
      <vt:lpstr>PowerPoint 演示文稿</vt:lpstr>
      <vt:lpstr>PowerPoint 演示文稿</vt:lpstr>
      <vt:lpstr>PowerPoint 演示文稿</vt:lpstr>
      <vt:lpstr>地面视距传播</vt:lpstr>
      <vt:lpstr> 简 介</vt:lpstr>
      <vt:lpstr>大气效应之一：吸收衰减</vt:lpstr>
      <vt:lpstr>大气效应之二：雨雾衰减</vt:lpstr>
      <vt:lpstr>大气效应之三：大气折射</vt:lpstr>
      <vt:lpstr>地面效应之一：余隙及费涅尔损耗</vt:lpstr>
      <vt:lpstr>地面效应之一： 余隙及费涅尔损耗（续）</vt:lpstr>
      <vt:lpstr>地面效应之二：地面反射</vt:lpstr>
      <vt:lpstr>地面效应之二：地面反射（续）</vt:lpstr>
      <vt:lpstr>地面超视距传播</vt:lpstr>
      <vt:lpstr>对流层散射传播</vt:lpstr>
      <vt:lpstr>电离层反射传播</vt:lpstr>
      <vt:lpstr>电离层反射传播（续）</vt:lpstr>
      <vt:lpstr>流星余迹传播</vt:lpstr>
      <vt:lpstr>超短波散射/折射通信实例</vt:lpstr>
      <vt:lpstr>卫星传播</vt:lpstr>
      <vt:lpstr>移动传播</vt:lpstr>
      <vt:lpstr>说 明</vt:lpstr>
      <vt:lpstr>移动通信的传播模型</vt:lpstr>
      <vt:lpstr>移动通信的传播模型（续）</vt:lpstr>
      <vt:lpstr>移动通信的传播模型（续）</vt:lpstr>
      <vt:lpstr>移动传播的大尺度模型</vt:lpstr>
      <vt:lpstr>大尺度传播损耗的计算</vt:lpstr>
      <vt:lpstr>大尺度传播损耗的计算（续）</vt:lpstr>
      <vt:lpstr>表一：路径损耗指数的典型值</vt:lpstr>
      <vt:lpstr>表二：阴影损耗指数的典型值</vt:lpstr>
      <vt:lpstr>经验模型：Egli（艾格里）模型</vt:lpstr>
      <vt:lpstr>经验模型：Egli模型（续）</vt:lpstr>
      <vt:lpstr>经验模型：Okumura（奥村）模型</vt:lpstr>
      <vt:lpstr>经验模型：Hata(哈塔）模型</vt:lpstr>
      <vt:lpstr>经验模型：Okumura-Hata模型</vt:lpstr>
      <vt:lpstr>经验模型：COST-231 Hata模型</vt:lpstr>
      <vt:lpstr>经验模型：室内模型概述</vt:lpstr>
      <vt:lpstr>经验模型：室内穿透损耗模型</vt:lpstr>
      <vt:lpstr>经验模型： 室内对数距离路径损耗模型</vt:lpstr>
      <vt:lpstr>室内对数距离路径损耗模型（续）</vt:lpstr>
      <vt:lpstr>经验模型：室内衰减因子模型</vt:lpstr>
      <vt:lpstr>室内衰减因子模型（续）</vt:lpstr>
      <vt:lpstr>移动传播的小尺度模型</vt:lpstr>
      <vt:lpstr>一阶统计特性</vt:lpstr>
      <vt:lpstr> Nakagami-m分布</vt:lpstr>
      <vt:lpstr>Nakagami-m分布（续）</vt:lpstr>
      <vt:lpstr>二阶统计特性</vt:lpstr>
      <vt:lpstr>时域的二阶衰落统计特性： 电平交叉率</vt:lpstr>
      <vt:lpstr>时域的二阶衰落统计特性： 平均衰落持续时间</vt:lpstr>
      <vt:lpstr>频域的二阶衰落统计特性</vt:lpstr>
      <vt:lpstr>空域的二阶衰落统计特性</vt:lpstr>
      <vt:lpstr>地面视距/超视距传播链路损耗——工程计算实例</vt:lpstr>
      <vt:lpstr>地波传输：视距（LOS)传输</vt:lpstr>
      <vt:lpstr>地波传输：非视距（NLOS)传输</vt:lpstr>
      <vt:lpstr>链路预算(NLOS)</vt:lpstr>
      <vt:lpstr>外场试验实际场景</vt:lpstr>
      <vt:lpstr>实测数据</vt:lpstr>
      <vt:lpstr>链路预算实例2：微波散射全球布站，为什么？</vt:lpstr>
      <vt:lpstr>一、传输影响因素</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2LQoS-- Two-Layered QoS For Mobile Ad Hoc Networks</dc:title>
  <dc:creator>Administrator</dc:creator>
  <cp:lastModifiedBy>陈 翔</cp:lastModifiedBy>
  <cp:revision>2135</cp:revision>
  <dcterms:modified xsi:type="dcterms:W3CDTF">2020-10-23T00:57:17Z</dcterms:modified>
</cp:coreProperties>
</file>